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721" r:id="rId2"/>
    <p:sldMasterId id="2147483709" r:id="rId3"/>
    <p:sldMasterId id="2147483696" r:id="rId4"/>
    <p:sldMasterId id="2147483684" r:id="rId5"/>
    <p:sldMasterId id="2147483672" r:id="rId6"/>
  </p:sldMasterIdLst>
  <p:sldIdLst>
    <p:sldId id="270" r:id="rId7"/>
    <p:sldId id="271" r:id="rId8"/>
    <p:sldId id="273" r:id="rId9"/>
    <p:sldId id="274" r:id="rId10"/>
    <p:sldId id="263" r:id="rId11"/>
    <p:sldId id="275" r:id="rId12"/>
    <p:sldId id="276" r:id="rId13"/>
    <p:sldId id="278" r:id="rId14"/>
    <p:sldId id="279" r:id="rId15"/>
    <p:sldId id="280" r:id="rId16"/>
    <p:sldId id="281" r:id="rId17"/>
    <p:sldId id="282" r:id="rId18"/>
    <p:sldId id="283" r:id="rId19"/>
    <p:sldId id="284" r:id="rId20"/>
    <p:sldId id="285" r:id="rId21"/>
    <p:sldId id="287" r:id="rId22"/>
    <p:sldId id="288" r:id="rId23"/>
    <p:sldId id="286"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5091"/>
    <a:srgbClr val="FFFFFF"/>
    <a:srgbClr val="217DE3"/>
    <a:srgbClr val="124E8F"/>
    <a:srgbClr val="4472C4"/>
    <a:srgbClr val="6ECAF1"/>
    <a:srgbClr val="2C441C"/>
    <a:srgbClr val="253917"/>
    <a:srgbClr val="1B2911"/>
    <a:srgbClr val="6FCB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33" autoAdjust="0"/>
    <p:restoredTop sz="94660"/>
  </p:normalViewPr>
  <p:slideViewPr>
    <p:cSldViewPr snapToGrid="0" showGuides="1">
      <p:cViewPr>
        <p:scale>
          <a:sx n="96" d="100"/>
          <a:sy n="96" d="100"/>
        </p:scale>
        <p:origin x="384" y="-114"/>
      </p:cViewPr>
      <p:guideLst>
        <p:guide orient="horz" pos="1620"/>
        <p:guide pos="28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3E0E40B4-62A3-187E-55E1-5B9EBCDCFFBD}"/>
              </a:ext>
            </a:extLst>
          </p:cNvPr>
          <p:cNvGrpSpPr/>
          <p:nvPr userDrawn="1"/>
        </p:nvGrpSpPr>
        <p:grpSpPr>
          <a:xfrm>
            <a:off x="-6195" y="0"/>
            <a:ext cx="3288314" cy="5143500"/>
            <a:chOff x="-2009250" y="0"/>
            <a:chExt cx="3288314" cy="5143500"/>
          </a:xfrm>
        </p:grpSpPr>
        <p:sp>
          <p:nvSpPr>
            <p:cNvPr id="8" name="矩形 7">
              <a:extLst>
                <a:ext uri="{FF2B5EF4-FFF2-40B4-BE49-F238E27FC236}">
                  <a16:creationId xmlns:a16="http://schemas.microsoft.com/office/drawing/2014/main" id="{539127BD-EBF6-B772-DBE4-BA941F3CF175}"/>
                </a:ext>
              </a:extLst>
            </p:cNvPr>
            <p:cNvSpPr/>
            <p:nvPr/>
          </p:nvSpPr>
          <p:spPr>
            <a:xfrm>
              <a:off x="-2009250" y="0"/>
              <a:ext cx="2813002" cy="5143500"/>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453B0DE5-78F2-0EA2-6380-3643902A1C44}"/>
                </a:ext>
              </a:extLst>
            </p:cNvPr>
            <p:cNvSpPr/>
            <p:nvPr/>
          </p:nvSpPr>
          <p:spPr>
            <a:xfrm>
              <a:off x="-2009250" y="0"/>
              <a:ext cx="1536700" cy="1676590"/>
            </a:xfrm>
            <a:custGeom>
              <a:avLst/>
              <a:gdLst>
                <a:gd name="connsiteX0" fmla="*/ 0 w 1536700"/>
                <a:gd name="connsiteY0" fmla="*/ 0 h 1676590"/>
                <a:gd name="connsiteX1" fmla="*/ 1443099 w 1536700"/>
                <a:gd name="connsiteY1" fmla="*/ 0 h 1676590"/>
                <a:gd name="connsiteX2" fmla="*/ 1482314 w 1536700"/>
                <a:gd name="connsiteY2" fmla="*/ 107143 h 1676590"/>
                <a:gd name="connsiteX3" fmla="*/ 1536700 w 1536700"/>
                <a:gd name="connsiteY3" fmla="*/ 466875 h 1676590"/>
                <a:gd name="connsiteX4" fmla="*/ 326985 w 1536700"/>
                <a:gd name="connsiteY4" fmla="*/ 1676590 h 1676590"/>
                <a:gd name="connsiteX5" fmla="*/ 83185 w 1536700"/>
                <a:gd name="connsiteY5" fmla="*/ 1652013 h 1676590"/>
                <a:gd name="connsiteX6" fmla="*/ 0 w 1536700"/>
                <a:gd name="connsiteY6" fmla="*/ 1630624 h 1676590"/>
                <a:gd name="connsiteX7" fmla="*/ 0 w 1536700"/>
                <a:gd name="connsiteY7" fmla="*/ 0 h 167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6700" h="1676590">
                  <a:moveTo>
                    <a:pt x="0" y="0"/>
                  </a:moveTo>
                  <a:lnTo>
                    <a:pt x="1443099" y="0"/>
                  </a:lnTo>
                  <a:lnTo>
                    <a:pt x="1482314" y="107143"/>
                  </a:lnTo>
                  <a:cubicBezTo>
                    <a:pt x="1517659" y="220782"/>
                    <a:pt x="1536700" y="341605"/>
                    <a:pt x="1536700" y="466875"/>
                  </a:cubicBezTo>
                  <a:cubicBezTo>
                    <a:pt x="1536700" y="1134982"/>
                    <a:pt x="995092" y="1676590"/>
                    <a:pt x="326985" y="1676590"/>
                  </a:cubicBezTo>
                  <a:cubicBezTo>
                    <a:pt x="243472" y="1676590"/>
                    <a:pt x="161935" y="1668128"/>
                    <a:pt x="83185" y="1652013"/>
                  </a:cubicBezTo>
                  <a:lnTo>
                    <a:pt x="0" y="1630624"/>
                  </a:lnTo>
                  <a:lnTo>
                    <a:pt x="0" y="0"/>
                  </a:lnTo>
                  <a:close/>
                </a:path>
              </a:pathLst>
            </a:custGeom>
            <a:solidFill>
              <a:srgbClr val="3660AC"/>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F2CCBABC-A5CD-CB60-FC20-D1786BCD996A}"/>
                </a:ext>
              </a:extLst>
            </p:cNvPr>
            <p:cNvSpPr/>
            <p:nvPr/>
          </p:nvSpPr>
          <p:spPr>
            <a:xfrm>
              <a:off x="-2009250" y="1946328"/>
              <a:ext cx="1698602" cy="2155772"/>
            </a:xfrm>
            <a:custGeom>
              <a:avLst/>
              <a:gdLst>
                <a:gd name="connsiteX0" fmla="*/ 620716 w 1698602"/>
                <a:gd name="connsiteY0" fmla="*/ 0 h 2155772"/>
                <a:gd name="connsiteX1" fmla="*/ 1698602 w 1698602"/>
                <a:gd name="connsiteY1" fmla="*/ 1077886 h 2155772"/>
                <a:gd name="connsiteX2" fmla="*/ 620716 w 1698602"/>
                <a:gd name="connsiteY2" fmla="*/ 2155772 h 2155772"/>
                <a:gd name="connsiteX3" fmla="*/ 18060 w 1698602"/>
                <a:gd name="connsiteY3" fmla="*/ 1971686 h 2155772"/>
                <a:gd name="connsiteX4" fmla="*/ 0 w 1698602"/>
                <a:gd name="connsiteY4" fmla="*/ 1956785 h 2155772"/>
                <a:gd name="connsiteX5" fmla="*/ 0 w 1698602"/>
                <a:gd name="connsiteY5" fmla="*/ 198987 h 2155772"/>
                <a:gd name="connsiteX6" fmla="*/ 18060 w 1698602"/>
                <a:gd name="connsiteY6" fmla="*/ 184086 h 2155772"/>
                <a:gd name="connsiteX7" fmla="*/ 620716 w 1698602"/>
                <a:gd name="connsiteY7" fmla="*/ 0 h 215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8602" h="2155772">
                  <a:moveTo>
                    <a:pt x="620716" y="0"/>
                  </a:moveTo>
                  <a:cubicBezTo>
                    <a:pt x="1216016" y="0"/>
                    <a:pt x="1698602" y="482586"/>
                    <a:pt x="1698602" y="1077886"/>
                  </a:cubicBezTo>
                  <a:cubicBezTo>
                    <a:pt x="1698602" y="1673186"/>
                    <a:pt x="1216016" y="2155772"/>
                    <a:pt x="620716" y="2155772"/>
                  </a:cubicBezTo>
                  <a:cubicBezTo>
                    <a:pt x="397479" y="2155772"/>
                    <a:pt x="190091" y="2087908"/>
                    <a:pt x="18060" y="1971686"/>
                  </a:cubicBezTo>
                  <a:lnTo>
                    <a:pt x="0" y="1956785"/>
                  </a:lnTo>
                  <a:lnTo>
                    <a:pt x="0" y="198987"/>
                  </a:lnTo>
                  <a:lnTo>
                    <a:pt x="18060" y="184086"/>
                  </a:lnTo>
                  <a:cubicBezTo>
                    <a:pt x="190091" y="67864"/>
                    <a:pt x="397479" y="0"/>
                    <a:pt x="620716" y="0"/>
                  </a:cubicBezTo>
                  <a:close/>
                </a:path>
              </a:pathLst>
            </a:custGeom>
            <a:solidFill>
              <a:srgbClr val="28478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F3EBDA2F-AD75-25AC-E1EC-3036434115DC}"/>
                </a:ext>
              </a:extLst>
            </p:cNvPr>
            <p:cNvSpPr/>
            <p:nvPr/>
          </p:nvSpPr>
          <p:spPr>
            <a:xfrm>
              <a:off x="-1140366" y="3768700"/>
              <a:ext cx="2419430" cy="1374800"/>
            </a:xfrm>
            <a:custGeom>
              <a:avLst/>
              <a:gdLst>
                <a:gd name="connsiteX0" fmla="*/ 1209715 w 2419430"/>
                <a:gd name="connsiteY0" fmla="*/ 0 h 1374800"/>
                <a:gd name="connsiteX1" fmla="*/ 2419430 w 2419430"/>
                <a:gd name="connsiteY1" fmla="*/ 1209715 h 1374800"/>
                <a:gd name="connsiteX2" fmla="*/ 2413184 w 2419430"/>
                <a:gd name="connsiteY2" fmla="*/ 1333402 h 1374800"/>
                <a:gd name="connsiteX3" fmla="*/ 2406866 w 2419430"/>
                <a:gd name="connsiteY3" fmla="*/ 1374800 h 1374800"/>
                <a:gd name="connsiteX4" fmla="*/ 12564 w 2419430"/>
                <a:gd name="connsiteY4" fmla="*/ 1374800 h 1374800"/>
                <a:gd name="connsiteX5" fmla="*/ 6246 w 2419430"/>
                <a:gd name="connsiteY5" fmla="*/ 1333402 h 1374800"/>
                <a:gd name="connsiteX6" fmla="*/ 0 w 2419430"/>
                <a:gd name="connsiteY6" fmla="*/ 1209715 h 1374800"/>
                <a:gd name="connsiteX7" fmla="*/ 1209715 w 2419430"/>
                <a:gd name="connsiteY7" fmla="*/ 0 h 137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9430" h="1374800">
                  <a:moveTo>
                    <a:pt x="1209715" y="0"/>
                  </a:moveTo>
                  <a:cubicBezTo>
                    <a:pt x="1877822" y="0"/>
                    <a:pt x="2419430" y="541608"/>
                    <a:pt x="2419430" y="1209715"/>
                  </a:cubicBezTo>
                  <a:cubicBezTo>
                    <a:pt x="2419430" y="1251472"/>
                    <a:pt x="2417314" y="1292735"/>
                    <a:pt x="2413184" y="1333402"/>
                  </a:cubicBezTo>
                  <a:lnTo>
                    <a:pt x="2406866" y="1374800"/>
                  </a:lnTo>
                  <a:lnTo>
                    <a:pt x="12564" y="1374800"/>
                  </a:lnTo>
                  <a:lnTo>
                    <a:pt x="6246" y="1333402"/>
                  </a:lnTo>
                  <a:cubicBezTo>
                    <a:pt x="2116" y="1292735"/>
                    <a:pt x="0" y="1251472"/>
                    <a:pt x="0" y="1209715"/>
                  </a:cubicBezTo>
                  <a:cubicBezTo>
                    <a:pt x="0" y="541608"/>
                    <a:pt x="541608" y="0"/>
                    <a:pt x="1209715" y="0"/>
                  </a:cubicBezTo>
                  <a:close/>
                </a:path>
              </a:pathLst>
            </a:custGeom>
            <a:solidFill>
              <a:srgbClr val="3660AC">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12EF4526-A27E-C392-794A-2E42DC6CBEAD}"/>
              </a:ext>
            </a:extLst>
          </p:cNvPr>
          <p:cNvGrpSpPr/>
          <p:nvPr userDrawn="1"/>
        </p:nvGrpSpPr>
        <p:grpSpPr>
          <a:xfrm>
            <a:off x="162266" y="346125"/>
            <a:ext cx="2291304" cy="889031"/>
            <a:chOff x="492311" y="-1259694"/>
            <a:chExt cx="2291304" cy="889031"/>
          </a:xfrm>
        </p:grpSpPr>
        <p:pic>
          <p:nvPicPr>
            <p:cNvPr id="16" name="图片 15">
              <a:extLst>
                <a:ext uri="{FF2B5EF4-FFF2-40B4-BE49-F238E27FC236}">
                  <a16:creationId xmlns:a16="http://schemas.microsoft.com/office/drawing/2014/main" id="{818217FE-3317-A2EA-19ED-22D9676D438C}"/>
                </a:ext>
              </a:extLst>
            </p:cNvPr>
            <p:cNvPicPr>
              <a:picLocks noChangeAspect="1"/>
            </p:cNvPicPr>
            <p:nvPr userDrawn="1"/>
          </p:nvPicPr>
          <p:blipFill>
            <a:blip r:embed="rId2"/>
            <a:stretch>
              <a:fillRect/>
            </a:stretch>
          </p:blipFill>
          <p:spPr>
            <a:xfrm>
              <a:off x="492311" y="-1259694"/>
              <a:ext cx="2291304" cy="553408"/>
            </a:xfrm>
            <a:prstGeom prst="rect">
              <a:avLst/>
            </a:prstGeom>
          </p:spPr>
        </p:pic>
        <p:sp>
          <p:nvSpPr>
            <p:cNvPr id="18" name="文本框 17">
              <a:extLst>
                <a:ext uri="{FF2B5EF4-FFF2-40B4-BE49-F238E27FC236}">
                  <a16:creationId xmlns:a16="http://schemas.microsoft.com/office/drawing/2014/main" id="{AFAF71BC-2340-7224-30A1-0BAD29265EEC}"/>
                </a:ext>
              </a:extLst>
            </p:cNvPr>
            <p:cNvSpPr txBox="1"/>
            <p:nvPr userDrawn="1"/>
          </p:nvSpPr>
          <p:spPr>
            <a:xfrm>
              <a:off x="550826" y="-678440"/>
              <a:ext cx="2174274" cy="307777"/>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sz="1400" b="1" dirty="0">
                  <a:solidFill>
                    <a:schemeClr val="bg1"/>
                  </a:solidFill>
                </a:rPr>
                <a:t>December 30-32, 2025</a:t>
              </a:r>
              <a:endParaRPr lang="zh-CN" altLang="en-US" sz="1400" b="1" dirty="0">
                <a:solidFill>
                  <a:schemeClr val="bg1"/>
                </a:solidFill>
              </a:endParaRPr>
            </a:p>
          </p:txBody>
        </p:sp>
      </p:grpSp>
      <p:sp>
        <p:nvSpPr>
          <p:cNvPr id="29" name="内容占位符 20">
            <a:extLst>
              <a:ext uri="{FF2B5EF4-FFF2-40B4-BE49-F238E27FC236}">
                <a16:creationId xmlns:a16="http://schemas.microsoft.com/office/drawing/2014/main" id="{03062022-D7E8-A300-BFBD-254CF6266576}"/>
              </a:ext>
            </a:extLst>
          </p:cNvPr>
          <p:cNvSpPr>
            <a:spLocks noGrp="1"/>
          </p:cNvSpPr>
          <p:nvPr>
            <p:ph sz="quarter" idx="10" hasCustomPrompt="1"/>
          </p:nvPr>
        </p:nvSpPr>
        <p:spPr>
          <a:xfrm>
            <a:off x="3216276" y="614475"/>
            <a:ext cx="5706944" cy="1393804"/>
          </a:xfrm>
        </p:spPr>
        <p:txBody>
          <a:bodyPr>
            <a:noAutofit/>
          </a:bodyPr>
          <a:lstStyle>
            <a:lvl1pPr marL="0" indent="0" algn="ctr">
              <a:buNone/>
              <a:defRPr sz="3200" b="1">
                <a:latin typeface="+mj-lt"/>
              </a:defRPr>
            </a:lvl1pPr>
            <a:lvl2pPr marL="342900" indent="0">
              <a:buNone/>
              <a:defRPr/>
            </a:lvl2pPr>
          </a:lstStyle>
          <a:p>
            <a:pPr lvl="0"/>
            <a:r>
              <a:rPr lang="en-US" altLang="zh-CN" dirty="0"/>
              <a:t>Your Presentation Title</a:t>
            </a:r>
            <a:endParaRPr lang="zh-CN" altLang="en-US" dirty="0"/>
          </a:p>
        </p:txBody>
      </p:sp>
      <p:sp>
        <p:nvSpPr>
          <p:cNvPr id="31" name="内容占位符 30">
            <a:extLst>
              <a:ext uri="{FF2B5EF4-FFF2-40B4-BE49-F238E27FC236}">
                <a16:creationId xmlns:a16="http://schemas.microsoft.com/office/drawing/2014/main" id="{A900C47D-3903-6F9A-1634-4EE79697349C}"/>
              </a:ext>
            </a:extLst>
          </p:cNvPr>
          <p:cNvSpPr>
            <a:spLocks noGrp="1"/>
          </p:cNvSpPr>
          <p:nvPr>
            <p:ph sz="quarter" idx="11" hasCustomPrompt="1"/>
          </p:nvPr>
        </p:nvSpPr>
        <p:spPr>
          <a:xfrm>
            <a:off x="3216275" y="2249488"/>
            <a:ext cx="5707063" cy="885825"/>
          </a:xfrm>
        </p:spPr>
        <p:txBody>
          <a:bodyPr>
            <a:normAutofit/>
          </a:bodyPr>
          <a:lstStyle>
            <a:lvl1pPr marL="0" indent="0" algn="ctr">
              <a:buNone/>
              <a:defRPr sz="2400">
                <a:solidFill>
                  <a:schemeClr val="tx1">
                    <a:lumMod val="65000"/>
                    <a:lumOff val="35000"/>
                  </a:schemeClr>
                </a:solidFill>
              </a:defRPr>
            </a:lvl1pPr>
            <a:lvl5pPr marL="1371600" indent="0" algn="ctr">
              <a:buNone/>
              <a:defRPr/>
            </a:lvl5pPr>
          </a:lstStyle>
          <a:p>
            <a:pPr lvl="0"/>
            <a:r>
              <a:rPr lang="en-US" altLang="zh-CN" dirty="0"/>
              <a:t>Dr. /Prof. Full Name, Affiliation</a:t>
            </a:r>
          </a:p>
        </p:txBody>
      </p:sp>
      <p:grpSp>
        <p:nvGrpSpPr>
          <p:cNvPr id="32" name="组合 31">
            <a:extLst>
              <a:ext uri="{FF2B5EF4-FFF2-40B4-BE49-F238E27FC236}">
                <a16:creationId xmlns:a16="http://schemas.microsoft.com/office/drawing/2014/main" id="{67FD6DB6-3D62-B69E-28B9-E23566D69158}"/>
              </a:ext>
            </a:extLst>
          </p:cNvPr>
          <p:cNvGrpSpPr/>
          <p:nvPr userDrawn="1"/>
        </p:nvGrpSpPr>
        <p:grpSpPr>
          <a:xfrm>
            <a:off x="3444784" y="4624275"/>
            <a:ext cx="5642066" cy="432000"/>
            <a:chOff x="1750967" y="3643685"/>
            <a:chExt cx="5642066" cy="432000"/>
          </a:xfrm>
        </p:grpSpPr>
        <p:pic>
          <p:nvPicPr>
            <p:cNvPr id="33" name="图片 32">
              <a:extLst>
                <a:ext uri="{FF2B5EF4-FFF2-40B4-BE49-F238E27FC236}">
                  <a16:creationId xmlns:a16="http://schemas.microsoft.com/office/drawing/2014/main" id="{E8FB8B48-D48E-C109-1730-5D4D082B9BB8}"/>
                </a:ext>
              </a:extLst>
            </p:cNvPr>
            <p:cNvPicPr>
              <a:picLocks noChangeAspect="1"/>
            </p:cNvPicPr>
            <p:nvPr/>
          </p:nvPicPr>
          <p:blipFill>
            <a:blip r:embed="rId3"/>
            <a:stretch>
              <a:fillRect/>
            </a:stretch>
          </p:blipFill>
          <p:spPr>
            <a:xfrm>
              <a:off x="1750967" y="3643685"/>
              <a:ext cx="962018" cy="432000"/>
            </a:xfrm>
            <a:prstGeom prst="rect">
              <a:avLst/>
            </a:prstGeom>
          </p:spPr>
        </p:pic>
        <p:pic>
          <p:nvPicPr>
            <p:cNvPr id="34" name="图片 33">
              <a:extLst>
                <a:ext uri="{FF2B5EF4-FFF2-40B4-BE49-F238E27FC236}">
                  <a16:creationId xmlns:a16="http://schemas.microsoft.com/office/drawing/2014/main" id="{1DA3C054-16BF-33D7-53B5-1D12ED777510}"/>
                </a:ext>
              </a:extLst>
            </p:cNvPr>
            <p:cNvPicPr>
              <a:picLocks noChangeAspect="1"/>
            </p:cNvPicPr>
            <p:nvPr/>
          </p:nvPicPr>
          <p:blipFill>
            <a:blip r:embed="rId4"/>
            <a:srcRect l="6503" t="21428" r="5890" b="21428"/>
            <a:stretch>
              <a:fillRect/>
            </a:stretch>
          </p:blipFill>
          <p:spPr>
            <a:xfrm>
              <a:off x="2950192" y="3643685"/>
              <a:ext cx="1229999" cy="432000"/>
            </a:xfrm>
            <a:prstGeom prst="rect">
              <a:avLst/>
            </a:prstGeom>
          </p:spPr>
        </p:pic>
        <p:pic>
          <p:nvPicPr>
            <p:cNvPr id="35" name="图片 34">
              <a:extLst>
                <a:ext uri="{FF2B5EF4-FFF2-40B4-BE49-F238E27FC236}">
                  <a16:creationId xmlns:a16="http://schemas.microsoft.com/office/drawing/2014/main" id="{D8E573C9-1D67-B610-AA29-5E03ACDC0C65}"/>
                </a:ext>
              </a:extLst>
            </p:cNvPr>
            <p:cNvPicPr>
              <a:picLocks noChangeAspect="1"/>
            </p:cNvPicPr>
            <p:nvPr/>
          </p:nvPicPr>
          <p:blipFill>
            <a:blip r:embed="rId5"/>
            <a:stretch>
              <a:fillRect/>
            </a:stretch>
          </p:blipFill>
          <p:spPr>
            <a:xfrm>
              <a:off x="4417398" y="3643685"/>
              <a:ext cx="1475999" cy="432000"/>
            </a:xfrm>
            <a:prstGeom prst="rect">
              <a:avLst/>
            </a:prstGeom>
          </p:spPr>
        </p:pic>
        <p:pic>
          <p:nvPicPr>
            <p:cNvPr id="36" name="图片 35">
              <a:extLst>
                <a:ext uri="{FF2B5EF4-FFF2-40B4-BE49-F238E27FC236}">
                  <a16:creationId xmlns:a16="http://schemas.microsoft.com/office/drawing/2014/main" id="{E405E24B-9E4E-3719-4CAE-C07CF3A0FE82}"/>
                </a:ext>
              </a:extLst>
            </p:cNvPr>
            <p:cNvPicPr>
              <a:picLocks noChangeAspect="1"/>
            </p:cNvPicPr>
            <p:nvPr/>
          </p:nvPicPr>
          <p:blipFill>
            <a:blip r:embed="rId6"/>
            <a:srcRect b="13243"/>
            <a:stretch>
              <a:fillRect/>
            </a:stretch>
          </p:blipFill>
          <p:spPr>
            <a:xfrm>
              <a:off x="6130603" y="3643685"/>
              <a:ext cx="1262430" cy="432000"/>
            </a:xfrm>
            <a:prstGeom prst="rect">
              <a:avLst/>
            </a:prstGeom>
          </p:spPr>
        </p:pic>
      </p:grpSp>
    </p:spTree>
    <p:extLst>
      <p:ext uri="{BB962C8B-B14F-4D97-AF65-F5344CB8AC3E}">
        <p14:creationId xmlns:p14="http://schemas.microsoft.com/office/powerpoint/2010/main" val="47887457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98393228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4072655643"/>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2127786583"/>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595F4D-1DFA-E4FE-DBC3-7D6E9A3FC727}"/>
              </a:ext>
            </a:extLst>
          </p:cNvPr>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455CBC0-343F-9E60-FD9C-F4722E492D26}"/>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B3F11ED-52E5-89B1-E504-F891547D3F13}"/>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F3762B9D-47E3-E8FB-0931-4BC72EDBEC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33426F0-9DF9-D684-2232-406025C8F06A}"/>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10291392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5C084D-6FAF-3B79-F3C8-DAC4BD42EB2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E237C4D-3793-92A2-C600-824ACD0F5AA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69CEE7A-4773-9A98-4930-AD3036FE539B}"/>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2AC9F797-864A-0AD0-3649-EB1B2D3E7B5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9C6222-C9AD-3889-6FBB-39118C360038}"/>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4250425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D4E478-ADE9-BF0E-6987-B3E32E249074}"/>
              </a:ext>
            </a:extLst>
          </p:cNvPr>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226B795-4376-2381-94E0-F1D70F8EFB5C}"/>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52F6998-EC0B-C09F-8225-7A1B2D38C6F6}"/>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C7CC6A7E-34CE-F83B-DD38-29FBF3B1E0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B6F5BF-9A79-18EB-D023-8DBDF9EB1D4D}"/>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4251414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34831F-A4DC-75CA-54ED-D36885C6F1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58E7A56-2A25-89A2-BE58-B7B5CEC10DC8}"/>
              </a:ext>
            </a:extLst>
          </p:cNvPr>
          <p:cNvSpPr>
            <a:spLocks noGrp="1"/>
          </p:cNvSpPr>
          <p:nvPr>
            <p:ph sz="half" idx="1"/>
          </p:nvPr>
        </p:nvSpPr>
        <p:spPr>
          <a:xfrm>
            <a:off x="62865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1691182-CDAF-034F-268F-F16D3F240C92}"/>
              </a:ext>
            </a:extLst>
          </p:cNvPr>
          <p:cNvSpPr>
            <a:spLocks noGrp="1"/>
          </p:cNvSpPr>
          <p:nvPr>
            <p:ph sz="half" idx="2"/>
          </p:nvPr>
        </p:nvSpPr>
        <p:spPr>
          <a:xfrm>
            <a:off x="464820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11957EE-280F-774A-8380-6DBC7EE57B48}"/>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DDC42559-5BD6-2E53-A7B1-C4E7FD6A483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6848D05-36BD-BDE8-2D1C-347F2F1944DA}"/>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37750375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9EAED7-957D-90DB-93A9-E24C62DCC5E5}"/>
              </a:ext>
            </a:extLst>
          </p:cNvPr>
          <p:cNvSpPr>
            <a:spLocks noGrp="1"/>
          </p:cNvSpPr>
          <p:nvPr>
            <p:ph type="title"/>
          </p:nvPr>
        </p:nvSpPr>
        <p:spPr>
          <a:xfrm>
            <a:off x="630238" y="274638"/>
            <a:ext cx="7886700" cy="993775"/>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5D34AC1-CF37-E0AB-31A6-81D1DAFDF69C}"/>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846134F-0271-4A40-436D-F322ACD8F7BF}"/>
              </a:ext>
            </a:extLst>
          </p:cNvPr>
          <p:cNvSpPr>
            <a:spLocks noGrp="1"/>
          </p:cNvSpPr>
          <p:nvPr>
            <p:ph sz="half" idx="2"/>
          </p:nvPr>
        </p:nvSpPr>
        <p:spPr>
          <a:xfrm>
            <a:off x="630238" y="1879600"/>
            <a:ext cx="3868737"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D46EAA3-4AEA-C497-86CE-77B9DA52026B}"/>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382934D-140D-46D9-E052-318D9DD35CDB}"/>
              </a:ext>
            </a:extLst>
          </p:cNvPr>
          <p:cNvSpPr>
            <a:spLocks noGrp="1"/>
          </p:cNvSpPr>
          <p:nvPr>
            <p:ph sz="quarter" idx="4"/>
          </p:nvPr>
        </p:nvSpPr>
        <p:spPr>
          <a:xfrm>
            <a:off x="4629150" y="1879600"/>
            <a:ext cx="3887788"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28C56E6-53A0-A752-792C-102BD16DD16E}"/>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8" name="页脚占位符 7">
            <a:extLst>
              <a:ext uri="{FF2B5EF4-FFF2-40B4-BE49-F238E27FC236}">
                <a16:creationId xmlns:a16="http://schemas.microsoft.com/office/drawing/2014/main" id="{4997A8C1-F3B0-6D79-A1DB-EBDB8AA3295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B29C36C-BDF1-1180-7DCB-BAA77A96D804}"/>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39247202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27EEDC-C399-523D-8BA0-63DDD2494CB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BE288E1-A3B9-FE3C-1294-1D40E3628B25}"/>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4" name="页脚占位符 3">
            <a:extLst>
              <a:ext uri="{FF2B5EF4-FFF2-40B4-BE49-F238E27FC236}">
                <a16:creationId xmlns:a16="http://schemas.microsoft.com/office/drawing/2014/main" id="{757A5A6F-85D1-AEEA-7F34-AD512DA771E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4199228-3493-B4D6-FB62-42C316676DE5}"/>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13934588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E693877-FC54-3080-58F0-053A1DA6D231}"/>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3" name="页脚占位符 2">
            <a:extLst>
              <a:ext uri="{FF2B5EF4-FFF2-40B4-BE49-F238E27FC236}">
                <a16:creationId xmlns:a16="http://schemas.microsoft.com/office/drawing/2014/main" id="{4449A428-ACD7-D74B-7FB9-63D90C476B5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7EA8969-EF77-0FA6-D448-667E0E857328}"/>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3577689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316050BF-2BE0-46E0-3569-F1928DABD12E}"/>
              </a:ext>
            </a:extLst>
          </p:cNvPr>
          <p:cNvGrpSpPr/>
          <p:nvPr userDrawn="1"/>
        </p:nvGrpSpPr>
        <p:grpSpPr>
          <a:xfrm>
            <a:off x="0" y="0"/>
            <a:ext cx="9144000" cy="5143500"/>
            <a:chOff x="0" y="0"/>
            <a:chExt cx="9144000" cy="5143500"/>
          </a:xfrm>
        </p:grpSpPr>
        <p:sp>
          <p:nvSpPr>
            <p:cNvPr id="8" name="等腰三角形 7">
              <a:extLst>
                <a:ext uri="{FF2B5EF4-FFF2-40B4-BE49-F238E27FC236}">
                  <a16:creationId xmlns:a16="http://schemas.microsoft.com/office/drawing/2014/main" id="{02CFF2D2-1FB7-996A-F651-2991075AB337}"/>
                </a:ext>
              </a:extLst>
            </p:cNvPr>
            <p:cNvSpPr/>
            <p:nvPr/>
          </p:nvSpPr>
          <p:spPr>
            <a:xfrm rot="5400000">
              <a:off x="0" y="0"/>
              <a:ext cx="2520000" cy="2520000"/>
            </a:xfrm>
            <a:prstGeom prst="triangle">
              <a:avLst>
                <a:gd name="adj" fmla="val 0"/>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9" name="等腰三角形 8">
              <a:extLst>
                <a:ext uri="{FF2B5EF4-FFF2-40B4-BE49-F238E27FC236}">
                  <a16:creationId xmlns:a16="http://schemas.microsoft.com/office/drawing/2014/main" id="{89196EED-F3D7-29BA-7996-33E2636A6218}"/>
                </a:ext>
              </a:extLst>
            </p:cNvPr>
            <p:cNvSpPr/>
            <p:nvPr/>
          </p:nvSpPr>
          <p:spPr>
            <a:xfrm rot="16200000">
              <a:off x="6624000" y="2623500"/>
              <a:ext cx="2520000" cy="2520000"/>
            </a:xfrm>
            <a:prstGeom prst="triangle">
              <a:avLst>
                <a:gd name="adj" fmla="val 0"/>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id="{E3AA22E2-532C-8B31-4EDD-31C7D5126740}"/>
              </a:ext>
            </a:extLst>
          </p:cNvPr>
          <p:cNvSpPr/>
          <p:nvPr userDrawn="1"/>
        </p:nvSpPr>
        <p:spPr>
          <a:xfrm>
            <a:off x="432000" y="910517"/>
            <a:ext cx="8280000" cy="3553408"/>
          </a:xfrm>
          <a:prstGeom prst="rect">
            <a:avLst/>
          </a:prstGeom>
          <a:solidFill>
            <a:schemeClr val="bg1">
              <a:alpha val="8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内容占位符 20">
            <a:extLst>
              <a:ext uri="{FF2B5EF4-FFF2-40B4-BE49-F238E27FC236}">
                <a16:creationId xmlns:a16="http://schemas.microsoft.com/office/drawing/2014/main" id="{2218B8DC-B546-2B6A-124F-829A8FA365BD}"/>
              </a:ext>
            </a:extLst>
          </p:cNvPr>
          <p:cNvSpPr>
            <a:spLocks noGrp="1"/>
          </p:cNvSpPr>
          <p:nvPr userDrawn="1">
            <p:ph sz="quarter" idx="10" hasCustomPrompt="1"/>
          </p:nvPr>
        </p:nvSpPr>
        <p:spPr>
          <a:xfrm>
            <a:off x="636915" y="1211732"/>
            <a:ext cx="7870171" cy="1521873"/>
          </a:xfrm>
        </p:spPr>
        <p:txBody>
          <a:bodyPr>
            <a:noAutofit/>
          </a:bodyPr>
          <a:lstStyle>
            <a:lvl1pPr marL="0" indent="0" algn="ctr">
              <a:buNone/>
              <a:defRPr sz="3200">
                <a:latin typeface="Adobe Gothic Std B" panose="020B0800000000000000" pitchFamily="34" charset="-128"/>
              </a:defRPr>
            </a:lvl1pPr>
            <a:lvl2pPr marL="342900" indent="0">
              <a:buNone/>
              <a:defRPr/>
            </a:lvl2pPr>
          </a:lstStyle>
          <a:p>
            <a:pPr lvl="0"/>
            <a:r>
              <a:rPr lang="en-US" altLang="zh-CN" dirty="0"/>
              <a:t>Your Presentation Title</a:t>
            </a:r>
            <a:endParaRPr lang="zh-CN" altLang="en-US" dirty="0"/>
          </a:p>
        </p:txBody>
      </p:sp>
      <p:pic>
        <p:nvPicPr>
          <p:cNvPr id="23" name="图片 22">
            <a:extLst>
              <a:ext uri="{FF2B5EF4-FFF2-40B4-BE49-F238E27FC236}">
                <a16:creationId xmlns:a16="http://schemas.microsoft.com/office/drawing/2014/main" id="{EDD15533-881F-185F-87CE-ADCA15812A7A}"/>
              </a:ext>
            </a:extLst>
          </p:cNvPr>
          <p:cNvPicPr>
            <a:picLocks noChangeAspect="1"/>
          </p:cNvPicPr>
          <p:nvPr userDrawn="1"/>
        </p:nvPicPr>
        <p:blipFill>
          <a:blip r:embed="rId2"/>
          <a:stretch>
            <a:fillRect/>
          </a:stretch>
        </p:blipFill>
        <p:spPr>
          <a:xfrm>
            <a:off x="72570" y="180000"/>
            <a:ext cx="1812951" cy="437874"/>
          </a:xfrm>
          <a:prstGeom prst="rect">
            <a:avLst/>
          </a:prstGeom>
        </p:spPr>
      </p:pic>
      <p:sp>
        <p:nvSpPr>
          <p:cNvPr id="26" name="内容占位符 22">
            <a:extLst>
              <a:ext uri="{FF2B5EF4-FFF2-40B4-BE49-F238E27FC236}">
                <a16:creationId xmlns:a16="http://schemas.microsoft.com/office/drawing/2014/main" id="{ED2C62CD-0CDB-6046-D962-430186EFF3FE}"/>
              </a:ext>
            </a:extLst>
          </p:cNvPr>
          <p:cNvSpPr>
            <a:spLocks noGrp="1"/>
          </p:cNvSpPr>
          <p:nvPr>
            <p:ph sz="quarter" idx="11" hasCustomPrompt="1"/>
          </p:nvPr>
        </p:nvSpPr>
        <p:spPr>
          <a:xfrm>
            <a:off x="1732756" y="3168579"/>
            <a:ext cx="5678488" cy="523875"/>
          </a:xfrm>
        </p:spPr>
        <p:txBody>
          <a:bodyPr/>
          <a:lstStyle>
            <a:lvl1pPr marL="0" indent="0" algn="ctr">
              <a:buNone/>
              <a:defRPr b="0">
                <a:solidFill>
                  <a:schemeClr val="tx1">
                    <a:lumMod val="65000"/>
                    <a:lumOff val="35000"/>
                  </a:schemeClr>
                </a:solidFill>
              </a:defRPr>
            </a:lvl1pPr>
          </a:lstStyle>
          <a:p>
            <a:pPr algn="l"/>
            <a:r>
              <a:rPr lang="en-US" altLang="zh-CN" sz="2400" b="1" dirty="0">
                <a:solidFill>
                  <a:srgbClr val="545454"/>
                </a:solidFill>
              </a:rPr>
              <a:t>Dr. /Prof. Full Name, Affiliation</a:t>
            </a:r>
          </a:p>
        </p:txBody>
      </p:sp>
      <p:grpSp>
        <p:nvGrpSpPr>
          <p:cNvPr id="27" name="组合 26">
            <a:extLst>
              <a:ext uri="{FF2B5EF4-FFF2-40B4-BE49-F238E27FC236}">
                <a16:creationId xmlns:a16="http://schemas.microsoft.com/office/drawing/2014/main" id="{FC8DBC53-E8E7-0FAF-16AE-5698F020CC42}"/>
              </a:ext>
            </a:extLst>
          </p:cNvPr>
          <p:cNvGrpSpPr/>
          <p:nvPr userDrawn="1"/>
        </p:nvGrpSpPr>
        <p:grpSpPr>
          <a:xfrm>
            <a:off x="3355293" y="208575"/>
            <a:ext cx="5593214" cy="428260"/>
            <a:chOff x="1750967" y="3643685"/>
            <a:chExt cx="5642066" cy="432000"/>
          </a:xfrm>
        </p:grpSpPr>
        <p:pic>
          <p:nvPicPr>
            <p:cNvPr id="28" name="图片 27">
              <a:extLst>
                <a:ext uri="{FF2B5EF4-FFF2-40B4-BE49-F238E27FC236}">
                  <a16:creationId xmlns:a16="http://schemas.microsoft.com/office/drawing/2014/main" id="{DEA1ED1C-46F6-2083-A8C9-D15615AE03BB}"/>
                </a:ext>
              </a:extLst>
            </p:cNvPr>
            <p:cNvPicPr>
              <a:picLocks noChangeAspect="1"/>
            </p:cNvPicPr>
            <p:nvPr/>
          </p:nvPicPr>
          <p:blipFill>
            <a:blip r:embed="rId3"/>
            <a:stretch>
              <a:fillRect/>
            </a:stretch>
          </p:blipFill>
          <p:spPr>
            <a:xfrm>
              <a:off x="1750967" y="3643685"/>
              <a:ext cx="962018" cy="432000"/>
            </a:xfrm>
            <a:prstGeom prst="rect">
              <a:avLst/>
            </a:prstGeom>
          </p:spPr>
        </p:pic>
        <p:pic>
          <p:nvPicPr>
            <p:cNvPr id="29" name="图片 28">
              <a:extLst>
                <a:ext uri="{FF2B5EF4-FFF2-40B4-BE49-F238E27FC236}">
                  <a16:creationId xmlns:a16="http://schemas.microsoft.com/office/drawing/2014/main" id="{BD5BB9FC-DA9F-7EDC-7FDE-DC92488CFF60}"/>
                </a:ext>
              </a:extLst>
            </p:cNvPr>
            <p:cNvPicPr>
              <a:picLocks noChangeAspect="1"/>
            </p:cNvPicPr>
            <p:nvPr/>
          </p:nvPicPr>
          <p:blipFill>
            <a:blip r:embed="rId4"/>
            <a:srcRect l="6503" t="21428" r="5890" b="21428"/>
            <a:stretch>
              <a:fillRect/>
            </a:stretch>
          </p:blipFill>
          <p:spPr>
            <a:xfrm>
              <a:off x="2950192" y="3643685"/>
              <a:ext cx="1229999" cy="432000"/>
            </a:xfrm>
            <a:prstGeom prst="rect">
              <a:avLst/>
            </a:prstGeom>
          </p:spPr>
        </p:pic>
        <p:pic>
          <p:nvPicPr>
            <p:cNvPr id="30" name="图片 29">
              <a:extLst>
                <a:ext uri="{FF2B5EF4-FFF2-40B4-BE49-F238E27FC236}">
                  <a16:creationId xmlns:a16="http://schemas.microsoft.com/office/drawing/2014/main" id="{A891D99A-568F-6825-5A22-1255611CFDC4}"/>
                </a:ext>
              </a:extLst>
            </p:cNvPr>
            <p:cNvPicPr>
              <a:picLocks noChangeAspect="1"/>
            </p:cNvPicPr>
            <p:nvPr/>
          </p:nvPicPr>
          <p:blipFill>
            <a:blip r:embed="rId5"/>
            <a:stretch>
              <a:fillRect/>
            </a:stretch>
          </p:blipFill>
          <p:spPr>
            <a:xfrm>
              <a:off x="4417398" y="3643685"/>
              <a:ext cx="1475999" cy="432000"/>
            </a:xfrm>
            <a:prstGeom prst="rect">
              <a:avLst/>
            </a:prstGeom>
          </p:spPr>
        </p:pic>
        <p:pic>
          <p:nvPicPr>
            <p:cNvPr id="31" name="图片 30">
              <a:extLst>
                <a:ext uri="{FF2B5EF4-FFF2-40B4-BE49-F238E27FC236}">
                  <a16:creationId xmlns:a16="http://schemas.microsoft.com/office/drawing/2014/main" id="{9B335386-5F1E-4F7B-F1B7-EF7AB70DA8CB}"/>
                </a:ext>
              </a:extLst>
            </p:cNvPr>
            <p:cNvPicPr>
              <a:picLocks noChangeAspect="1"/>
            </p:cNvPicPr>
            <p:nvPr/>
          </p:nvPicPr>
          <p:blipFill>
            <a:blip r:embed="rId6"/>
            <a:srcRect b="13243"/>
            <a:stretch>
              <a:fillRect/>
            </a:stretch>
          </p:blipFill>
          <p:spPr>
            <a:xfrm>
              <a:off x="6130603" y="3643685"/>
              <a:ext cx="1262430" cy="432000"/>
            </a:xfrm>
            <a:prstGeom prst="rect">
              <a:avLst/>
            </a:prstGeom>
          </p:spPr>
        </p:pic>
      </p:grpSp>
    </p:spTree>
    <p:extLst>
      <p:ext uri="{BB962C8B-B14F-4D97-AF65-F5344CB8AC3E}">
        <p14:creationId xmlns:p14="http://schemas.microsoft.com/office/powerpoint/2010/main" val="11527505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35FE3C-0BEF-EFB8-A3A5-B4360A1350CB}"/>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8D5CA73-F7DA-5ED2-5A27-4368D703D1E0}"/>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65815F05-82A4-2929-2638-D84FAE2ECEF9}"/>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0BF8F86-DBF9-0503-EE8B-208CB9B7B39C}"/>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A190003C-392B-4E26-6C63-1749BC564CD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72A817F-BD1F-4EC7-1C4D-4B915E9E82C0}"/>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12023797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6BEAB0-CBCF-DF96-228B-D3EB3392608A}"/>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F0FC4D6-472B-D87E-742E-25434FE881BD}"/>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9AFC91B-4C7C-2052-976E-F9704346C4E9}"/>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F68CBCF-1067-EC17-3A52-9A3FCFC5DA58}"/>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82D4E303-2D13-342C-B7EB-A4587040C9B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B54C7FB-FC24-0773-8CC3-00DA344117A8}"/>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27397760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5D334D-9142-77AB-B6B0-5FC77BE1083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A30CD17-1815-DF71-D825-A5E57CD2E66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79EEBBC-0639-2368-D130-FB3F6222C39D}"/>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040C7B67-F679-52BA-7D30-225D728D44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1DC9E9-1C98-BC44-2048-88B55A10817F}"/>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10760702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1E3A673-F29C-8FB0-EEA1-205CFA119B05}"/>
              </a:ext>
            </a:extLst>
          </p:cNvPr>
          <p:cNvSpPr>
            <a:spLocks noGrp="1"/>
          </p:cNvSpPr>
          <p:nvPr>
            <p:ph type="title" orient="vert"/>
          </p:nvPr>
        </p:nvSpPr>
        <p:spPr>
          <a:xfrm>
            <a:off x="6543675" y="274638"/>
            <a:ext cx="1971675" cy="4357687"/>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0BD6822-006D-FFEC-0DDB-89FC10A753AC}"/>
              </a:ext>
            </a:extLst>
          </p:cNvPr>
          <p:cNvSpPr>
            <a:spLocks noGrp="1"/>
          </p:cNvSpPr>
          <p:nvPr>
            <p:ph type="body" orient="vert" idx="1"/>
          </p:nvPr>
        </p:nvSpPr>
        <p:spPr>
          <a:xfrm>
            <a:off x="628650" y="274638"/>
            <a:ext cx="5762625" cy="435768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BF1E91B-B6DF-8FA8-D8F8-814374BE000A}"/>
              </a:ext>
            </a:extLst>
          </p:cNvPr>
          <p:cNvSpPr>
            <a:spLocks noGrp="1"/>
          </p:cNvSpPr>
          <p:nvPr>
            <p:ph type="dt" sz="half" idx="10"/>
          </p:nvPr>
        </p:nvSpPr>
        <p:spPr/>
        <p:txBody>
          <a:bodyPr/>
          <a:lstStyle/>
          <a:p>
            <a:fld id="{6CDC10BC-E49D-439D-BDF9-6A64EF070EBF}"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E64CC09C-1696-FE63-0F27-F5D2A7D12B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CB781E-6916-71D8-DE49-07D6BCAA5F1A}"/>
              </a:ext>
            </a:extLst>
          </p:cNvPr>
          <p:cNvSpPr>
            <a:spLocks noGrp="1"/>
          </p:cNvSpPr>
          <p:nvPr>
            <p:ph type="sldNum" sz="quarter" idx="12"/>
          </p:nvPr>
        </p:nvSpPr>
        <p:spPr/>
        <p:txBody>
          <a:body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11574013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7B8FBD-9D6D-A8EB-D82C-239084460170}"/>
              </a:ext>
            </a:extLst>
          </p:cNvPr>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5FEF85F-E836-93D9-9818-ED19E0EE0AAC}"/>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6BD8B69-F395-F6F3-4D18-2BFC390B8328}"/>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4AE9AF7F-2D6F-80EA-33CE-392790638D7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1D8CA73-D2A3-2C1D-6C92-8CE20CC5D6DD}"/>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5129364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A91D4E-F6DD-3A27-2B41-606EB9D900F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A1845A-E911-9308-CB37-762B21413B5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D75B967-3171-9E2D-A30B-790E2C693EA3}"/>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46C08CDA-97BB-1DC9-77B8-120CF2F266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6F9776-11B3-B326-0C65-CC55410E5085}"/>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1420808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6B136B-C26E-C7F7-80BA-CEF8753F713A}"/>
              </a:ext>
            </a:extLst>
          </p:cNvPr>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DD5B9B8-0ED8-F2CE-DBA8-4586EB57CC44}"/>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E732BF2-D800-8C77-F38B-F3A857082106}"/>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6B91B7CC-AE51-6A5F-9B1F-05B5D570DA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45C4A49-1004-36EF-B71C-9B9312F17DC6}"/>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37773072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A6A24F-77EF-2E08-E349-C28E3F90456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BB03388-FC98-567D-53A2-787822FBC715}"/>
              </a:ext>
            </a:extLst>
          </p:cNvPr>
          <p:cNvSpPr>
            <a:spLocks noGrp="1"/>
          </p:cNvSpPr>
          <p:nvPr>
            <p:ph sz="half" idx="1"/>
          </p:nvPr>
        </p:nvSpPr>
        <p:spPr>
          <a:xfrm>
            <a:off x="62865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D799083-E407-131C-0A75-23EA7644AB51}"/>
              </a:ext>
            </a:extLst>
          </p:cNvPr>
          <p:cNvSpPr>
            <a:spLocks noGrp="1"/>
          </p:cNvSpPr>
          <p:nvPr>
            <p:ph sz="half" idx="2"/>
          </p:nvPr>
        </p:nvSpPr>
        <p:spPr>
          <a:xfrm>
            <a:off x="464820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2815B91-E336-D8DA-632E-7EA5BE9293CB}"/>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5CB3A987-BD93-70B3-26FA-B60ED294ECC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B8A3117-3BD8-3538-029D-8953635CD2FF}"/>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28525161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AD5313-25BE-E07E-9DAC-AAE20ABB9B8E}"/>
              </a:ext>
            </a:extLst>
          </p:cNvPr>
          <p:cNvSpPr>
            <a:spLocks noGrp="1"/>
          </p:cNvSpPr>
          <p:nvPr>
            <p:ph type="title"/>
          </p:nvPr>
        </p:nvSpPr>
        <p:spPr>
          <a:xfrm>
            <a:off x="630238" y="274638"/>
            <a:ext cx="7886700" cy="993775"/>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714C75C-A7C4-1A12-0B7E-FAD8BA78AEEC}"/>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1EE1C1B-6971-E9E0-A1AC-59D7F10FD71C}"/>
              </a:ext>
            </a:extLst>
          </p:cNvPr>
          <p:cNvSpPr>
            <a:spLocks noGrp="1"/>
          </p:cNvSpPr>
          <p:nvPr>
            <p:ph sz="half" idx="2"/>
          </p:nvPr>
        </p:nvSpPr>
        <p:spPr>
          <a:xfrm>
            <a:off x="630238" y="1879600"/>
            <a:ext cx="3868737"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99A0594-14CC-5C1E-739C-E6B3D29EC707}"/>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8DE8908E-0E79-1FA2-ABA2-8E557BA464E3}"/>
              </a:ext>
            </a:extLst>
          </p:cNvPr>
          <p:cNvSpPr>
            <a:spLocks noGrp="1"/>
          </p:cNvSpPr>
          <p:nvPr>
            <p:ph sz="quarter" idx="4"/>
          </p:nvPr>
        </p:nvSpPr>
        <p:spPr>
          <a:xfrm>
            <a:off x="4629150" y="1879600"/>
            <a:ext cx="3887788"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D318F8E-1C4B-EF81-358B-F9953E47AFCF}"/>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8" name="页脚占位符 7">
            <a:extLst>
              <a:ext uri="{FF2B5EF4-FFF2-40B4-BE49-F238E27FC236}">
                <a16:creationId xmlns:a16="http://schemas.microsoft.com/office/drawing/2014/main" id="{13D2213B-59EE-620F-12F3-EB051D05259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D424620-BFD4-57A7-2978-A5BA1890FDF4}"/>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34758528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4F6842-464D-3BCF-3E6F-8C3A5BA9E7A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411EE24-611A-2B60-049A-B03298C877AC}"/>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4" name="页脚占位符 3">
            <a:extLst>
              <a:ext uri="{FF2B5EF4-FFF2-40B4-BE49-F238E27FC236}">
                <a16:creationId xmlns:a16="http://schemas.microsoft.com/office/drawing/2014/main" id="{54715B26-9BE7-41FD-74C4-582B31065C2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0A95F0D-3BA2-0041-12D2-97B5A19FC3C8}"/>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2873360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A77609EC-329A-6EDD-D30C-76D860965381}"/>
              </a:ext>
            </a:extLst>
          </p:cNvPr>
          <p:cNvSpPr/>
          <p:nvPr userDrawn="1"/>
        </p:nvSpPr>
        <p:spPr>
          <a:xfrm>
            <a:off x="0" y="1946328"/>
            <a:ext cx="1698602" cy="2155772"/>
          </a:xfrm>
          <a:custGeom>
            <a:avLst/>
            <a:gdLst>
              <a:gd name="connsiteX0" fmla="*/ 620716 w 1698602"/>
              <a:gd name="connsiteY0" fmla="*/ 0 h 2155772"/>
              <a:gd name="connsiteX1" fmla="*/ 1698602 w 1698602"/>
              <a:gd name="connsiteY1" fmla="*/ 1077886 h 2155772"/>
              <a:gd name="connsiteX2" fmla="*/ 620716 w 1698602"/>
              <a:gd name="connsiteY2" fmla="*/ 2155772 h 2155772"/>
              <a:gd name="connsiteX3" fmla="*/ 18060 w 1698602"/>
              <a:gd name="connsiteY3" fmla="*/ 1971686 h 2155772"/>
              <a:gd name="connsiteX4" fmla="*/ 0 w 1698602"/>
              <a:gd name="connsiteY4" fmla="*/ 1956785 h 2155772"/>
              <a:gd name="connsiteX5" fmla="*/ 0 w 1698602"/>
              <a:gd name="connsiteY5" fmla="*/ 198987 h 2155772"/>
              <a:gd name="connsiteX6" fmla="*/ 18060 w 1698602"/>
              <a:gd name="connsiteY6" fmla="*/ 184086 h 2155772"/>
              <a:gd name="connsiteX7" fmla="*/ 620716 w 1698602"/>
              <a:gd name="connsiteY7" fmla="*/ 0 h 215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8602" h="2155772">
                <a:moveTo>
                  <a:pt x="620716" y="0"/>
                </a:moveTo>
                <a:cubicBezTo>
                  <a:pt x="1216016" y="0"/>
                  <a:pt x="1698602" y="482586"/>
                  <a:pt x="1698602" y="1077886"/>
                </a:cubicBezTo>
                <a:cubicBezTo>
                  <a:pt x="1698602" y="1673186"/>
                  <a:pt x="1216016" y="2155772"/>
                  <a:pt x="620716" y="2155772"/>
                </a:cubicBezTo>
                <a:cubicBezTo>
                  <a:pt x="397479" y="2155772"/>
                  <a:pt x="190091" y="2087908"/>
                  <a:pt x="18060" y="1971686"/>
                </a:cubicBezTo>
                <a:lnTo>
                  <a:pt x="0" y="1956785"/>
                </a:lnTo>
                <a:lnTo>
                  <a:pt x="0" y="198987"/>
                </a:lnTo>
                <a:lnTo>
                  <a:pt x="18060" y="184086"/>
                </a:lnTo>
                <a:cubicBezTo>
                  <a:pt x="190091" y="67864"/>
                  <a:pt x="397479" y="0"/>
                  <a:pt x="620716" y="0"/>
                </a:cubicBezTo>
                <a:close/>
              </a:path>
            </a:pathLst>
          </a:custGeom>
          <a:solidFill>
            <a:srgbClr val="28478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61C09A80-D5D5-52F1-2ED9-1985A32C4A7B}"/>
              </a:ext>
            </a:extLst>
          </p:cNvPr>
          <p:cNvSpPr/>
          <p:nvPr userDrawn="1"/>
        </p:nvSpPr>
        <p:spPr>
          <a:xfrm>
            <a:off x="888000" y="3768700"/>
            <a:ext cx="2419430" cy="1374800"/>
          </a:xfrm>
          <a:custGeom>
            <a:avLst/>
            <a:gdLst>
              <a:gd name="connsiteX0" fmla="*/ 1209715 w 2419430"/>
              <a:gd name="connsiteY0" fmla="*/ 0 h 1374800"/>
              <a:gd name="connsiteX1" fmla="*/ 2419430 w 2419430"/>
              <a:gd name="connsiteY1" fmla="*/ 1209715 h 1374800"/>
              <a:gd name="connsiteX2" fmla="*/ 2413184 w 2419430"/>
              <a:gd name="connsiteY2" fmla="*/ 1333402 h 1374800"/>
              <a:gd name="connsiteX3" fmla="*/ 2406866 w 2419430"/>
              <a:gd name="connsiteY3" fmla="*/ 1374800 h 1374800"/>
              <a:gd name="connsiteX4" fmla="*/ 12564 w 2419430"/>
              <a:gd name="connsiteY4" fmla="*/ 1374800 h 1374800"/>
              <a:gd name="connsiteX5" fmla="*/ 6246 w 2419430"/>
              <a:gd name="connsiteY5" fmla="*/ 1333402 h 1374800"/>
              <a:gd name="connsiteX6" fmla="*/ 0 w 2419430"/>
              <a:gd name="connsiteY6" fmla="*/ 1209715 h 1374800"/>
              <a:gd name="connsiteX7" fmla="*/ 1209715 w 2419430"/>
              <a:gd name="connsiteY7" fmla="*/ 0 h 137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9430" h="1374800">
                <a:moveTo>
                  <a:pt x="1209715" y="0"/>
                </a:moveTo>
                <a:cubicBezTo>
                  <a:pt x="1877822" y="0"/>
                  <a:pt x="2419430" y="541608"/>
                  <a:pt x="2419430" y="1209715"/>
                </a:cubicBezTo>
                <a:cubicBezTo>
                  <a:pt x="2419430" y="1251472"/>
                  <a:pt x="2417314" y="1292735"/>
                  <a:pt x="2413184" y="1333402"/>
                </a:cubicBezTo>
                <a:lnTo>
                  <a:pt x="2406866" y="1374800"/>
                </a:lnTo>
                <a:lnTo>
                  <a:pt x="12564" y="1374800"/>
                </a:lnTo>
                <a:lnTo>
                  <a:pt x="6246" y="1333402"/>
                </a:lnTo>
                <a:cubicBezTo>
                  <a:pt x="2116" y="1292735"/>
                  <a:pt x="0" y="1251472"/>
                  <a:pt x="0" y="1209715"/>
                </a:cubicBezTo>
                <a:cubicBezTo>
                  <a:pt x="0" y="541608"/>
                  <a:pt x="541608" y="0"/>
                  <a:pt x="1209715" y="0"/>
                </a:cubicBezTo>
                <a:close/>
              </a:path>
            </a:pathLst>
          </a:custGeom>
          <a:solidFill>
            <a:schemeClr val="accent1">
              <a:lumMod val="75000"/>
              <a:alpha val="4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49AE2E5F-869D-F526-E2C9-879B800348D1}"/>
              </a:ext>
            </a:extLst>
          </p:cNvPr>
          <p:cNvSpPr/>
          <p:nvPr userDrawn="1"/>
        </p:nvSpPr>
        <p:spPr>
          <a:xfrm>
            <a:off x="6283252" y="0"/>
            <a:ext cx="2860748" cy="2452915"/>
          </a:xfrm>
          <a:custGeom>
            <a:avLst/>
            <a:gdLst>
              <a:gd name="connsiteX0" fmla="*/ 9955 w 2860748"/>
              <a:gd name="connsiteY0" fmla="*/ 0 h 2452915"/>
              <a:gd name="connsiteX1" fmla="*/ 2860748 w 2860748"/>
              <a:gd name="connsiteY1" fmla="*/ 0 h 2452915"/>
              <a:gd name="connsiteX2" fmla="*/ 2860748 w 2860748"/>
              <a:gd name="connsiteY2" fmla="*/ 2404240 h 2452915"/>
              <a:gd name="connsiteX3" fmla="*/ 2849894 w 2860748"/>
              <a:gd name="connsiteY3" fmla="*/ 2406905 h 2452915"/>
              <a:gd name="connsiteX4" fmla="*/ 2371878 w 2860748"/>
              <a:gd name="connsiteY4" fmla="*/ 2452915 h 2452915"/>
              <a:gd name="connsiteX5" fmla="*/ 0 w 2860748"/>
              <a:gd name="connsiteY5" fmla="*/ 188228 h 245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0748" h="2452915">
                <a:moveTo>
                  <a:pt x="9955" y="0"/>
                </a:moveTo>
                <a:lnTo>
                  <a:pt x="2860748" y="0"/>
                </a:lnTo>
                <a:lnTo>
                  <a:pt x="2860748" y="2404240"/>
                </a:lnTo>
                <a:lnTo>
                  <a:pt x="2849894" y="2406905"/>
                </a:lnTo>
                <a:cubicBezTo>
                  <a:pt x="2695491" y="2437072"/>
                  <a:pt x="2535622" y="2452915"/>
                  <a:pt x="2371878" y="2452915"/>
                </a:cubicBezTo>
                <a:cubicBezTo>
                  <a:pt x="1061926" y="2452915"/>
                  <a:pt x="0" y="1438980"/>
                  <a:pt x="0" y="188228"/>
                </a:cubicBezTo>
                <a:close/>
              </a:path>
            </a:pathLst>
          </a:custGeom>
          <a:solidFill>
            <a:srgbClr val="28478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7" name="图片 16">
            <a:extLst>
              <a:ext uri="{FF2B5EF4-FFF2-40B4-BE49-F238E27FC236}">
                <a16:creationId xmlns:a16="http://schemas.microsoft.com/office/drawing/2014/main" id="{2952A24A-0DEC-3A19-AED0-24A62AD378E6}"/>
              </a:ext>
            </a:extLst>
          </p:cNvPr>
          <p:cNvPicPr>
            <a:picLocks noChangeAspect="1"/>
          </p:cNvPicPr>
          <p:nvPr userDrawn="1"/>
        </p:nvPicPr>
        <p:blipFill>
          <a:blip r:embed="rId2"/>
          <a:stretch>
            <a:fillRect/>
          </a:stretch>
        </p:blipFill>
        <p:spPr>
          <a:xfrm>
            <a:off x="6640489" y="411515"/>
            <a:ext cx="2360602" cy="570145"/>
          </a:xfrm>
          <a:prstGeom prst="rect">
            <a:avLst/>
          </a:prstGeom>
        </p:spPr>
      </p:pic>
      <p:sp>
        <p:nvSpPr>
          <p:cNvPr id="26" name="内容占位符 25">
            <a:extLst>
              <a:ext uri="{FF2B5EF4-FFF2-40B4-BE49-F238E27FC236}">
                <a16:creationId xmlns:a16="http://schemas.microsoft.com/office/drawing/2014/main" id="{676137C6-D32C-CF30-65E2-B7B483BAA723}"/>
              </a:ext>
            </a:extLst>
          </p:cNvPr>
          <p:cNvSpPr>
            <a:spLocks noGrp="1"/>
          </p:cNvSpPr>
          <p:nvPr>
            <p:ph sz="quarter" idx="10" hasCustomPrompt="1"/>
          </p:nvPr>
        </p:nvSpPr>
        <p:spPr>
          <a:xfrm>
            <a:off x="495300" y="411163"/>
            <a:ext cx="5737152" cy="1125537"/>
          </a:xfrm>
        </p:spPr>
        <p:txBody>
          <a:bodyPr>
            <a:noAutofit/>
          </a:bodyPr>
          <a:lstStyle>
            <a:lvl1pPr marL="0" indent="0">
              <a:buNone/>
              <a:defRPr sz="2600">
                <a:latin typeface="Adobe Gothic Std B" panose="020B0800000000000000" pitchFamily="34" charset="-128"/>
              </a:defRPr>
            </a:lvl1pPr>
            <a:lvl2pPr marL="342900" indent="0">
              <a:buNone/>
              <a:defRPr sz="2800"/>
            </a:lvl2pPr>
            <a:lvl3pPr marL="685800" indent="0">
              <a:buNone/>
              <a:defRPr sz="2800"/>
            </a:lvl3pPr>
            <a:lvl4pPr marL="1028700" indent="0">
              <a:buNone/>
              <a:defRPr sz="2800"/>
            </a:lvl4pPr>
            <a:lvl5pPr marL="1371600" indent="0">
              <a:buNone/>
              <a:defRPr sz="2800"/>
            </a:lvl5pPr>
          </a:lstStyle>
          <a:p>
            <a:pPr lvl="0"/>
            <a:r>
              <a:rPr lang="en-US" altLang="zh-CN" dirty="0"/>
              <a:t>Your Presentation Title</a:t>
            </a:r>
            <a:endParaRPr lang="zh-CN" altLang="en-US" dirty="0"/>
          </a:p>
        </p:txBody>
      </p:sp>
      <p:sp>
        <p:nvSpPr>
          <p:cNvPr id="28" name="内容占位符 27">
            <a:extLst>
              <a:ext uri="{FF2B5EF4-FFF2-40B4-BE49-F238E27FC236}">
                <a16:creationId xmlns:a16="http://schemas.microsoft.com/office/drawing/2014/main" id="{B9C705DD-66B4-6ECA-B0E5-49ACDB2375C5}"/>
              </a:ext>
            </a:extLst>
          </p:cNvPr>
          <p:cNvSpPr>
            <a:spLocks noGrp="1"/>
          </p:cNvSpPr>
          <p:nvPr>
            <p:ph sz="quarter" idx="11" hasCustomPrompt="1"/>
          </p:nvPr>
        </p:nvSpPr>
        <p:spPr>
          <a:xfrm>
            <a:off x="1995712" y="2164401"/>
            <a:ext cx="5270500" cy="1374800"/>
          </a:xfrm>
        </p:spPr>
        <p:txBody>
          <a:bodyPr>
            <a:normAutofit/>
          </a:bodyPr>
          <a:lstStyle>
            <a:lvl1pPr marL="0" indent="0">
              <a:lnSpc>
                <a:spcPct val="100000"/>
              </a:lnSpc>
              <a:buNone/>
              <a:defRPr sz="2000" b="0">
                <a:solidFill>
                  <a:schemeClr val="tx1">
                    <a:lumMod val="65000"/>
                    <a:lumOff val="3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ltLang="zh-CN" sz="2000" dirty="0"/>
              <a:t>Dr. /Prof. Full Name, Affiliation</a:t>
            </a:r>
          </a:p>
        </p:txBody>
      </p:sp>
      <p:grpSp>
        <p:nvGrpSpPr>
          <p:cNvPr id="33" name="组合 32">
            <a:extLst>
              <a:ext uri="{FF2B5EF4-FFF2-40B4-BE49-F238E27FC236}">
                <a16:creationId xmlns:a16="http://schemas.microsoft.com/office/drawing/2014/main" id="{6402F92D-B2A8-0DF8-854B-DB2C8E8730F0}"/>
              </a:ext>
            </a:extLst>
          </p:cNvPr>
          <p:cNvGrpSpPr/>
          <p:nvPr userDrawn="1"/>
        </p:nvGrpSpPr>
        <p:grpSpPr>
          <a:xfrm>
            <a:off x="3729984" y="4529695"/>
            <a:ext cx="5270500" cy="403551"/>
            <a:chOff x="1750967" y="3643685"/>
            <a:chExt cx="5642066" cy="432000"/>
          </a:xfrm>
        </p:grpSpPr>
        <p:pic>
          <p:nvPicPr>
            <p:cNvPr id="34" name="图片 33">
              <a:extLst>
                <a:ext uri="{FF2B5EF4-FFF2-40B4-BE49-F238E27FC236}">
                  <a16:creationId xmlns:a16="http://schemas.microsoft.com/office/drawing/2014/main" id="{66DA9867-C3BA-A18B-CA83-EFB4E57AEDA1}"/>
                </a:ext>
              </a:extLst>
            </p:cNvPr>
            <p:cNvPicPr>
              <a:picLocks noChangeAspect="1"/>
            </p:cNvPicPr>
            <p:nvPr/>
          </p:nvPicPr>
          <p:blipFill>
            <a:blip r:embed="rId3"/>
            <a:stretch>
              <a:fillRect/>
            </a:stretch>
          </p:blipFill>
          <p:spPr>
            <a:xfrm>
              <a:off x="1750967" y="3643685"/>
              <a:ext cx="962018" cy="432000"/>
            </a:xfrm>
            <a:prstGeom prst="rect">
              <a:avLst/>
            </a:prstGeom>
          </p:spPr>
        </p:pic>
        <p:pic>
          <p:nvPicPr>
            <p:cNvPr id="35" name="图片 34">
              <a:extLst>
                <a:ext uri="{FF2B5EF4-FFF2-40B4-BE49-F238E27FC236}">
                  <a16:creationId xmlns:a16="http://schemas.microsoft.com/office/drawing/2014/main" id="{8E9E57D4-F356-9EF0-B17E-00BBCF0D9B3B}"/>
                </a:ext>
              </a:extLst>
            </p:cNvPr>
            <p:cNvPicPr>
              <a:picLocks noChangeAspect="1"/>
            </p:cNvPicPr>
            <p:nvPr/>
          </p:nvPicPr>
          <p:blipFill>
            <a:blip r:embed="rId4"/>
            <a:srcRect l="6503" t="21428" r="5890" b="21428"/>
            <a:stretch>
              <a:fillRect/>
            </a:stretch>
          </p:blipFill>
          <p:spPr>
            <a:xfrm>
              <a:off x="2950192" y="3643685"/>
              <a:ext cx="1229999" cy="432000"/>
            </a:xfrm>
            <a:prstGeom prst="rect">
              <a:avLst/>
            </a:prstGeom>
          </p:spPr>
        </p:pic>
        <p:pic>
          <p:nvPicPr>
            <p:cNvPr id="36" name="图片 35">
              <a:extLst>
                <a:ext uri="{FF2B5EF4-FFF2-40B4-BE49-F238E27FC236}">
                  <a16:creationId xmlns:a16="http://schemas.microsoft.com/office/drawing/2014/main" id="{D403CC8D-02C9-1444-7C4B-9FED1AAEA5A8}"/>
                </a:ext>
              </a:extLst>
            </p:cNvPr>
            <p:cNvPicPr>
              <a:picLocks noChangeAspect="1"/>
            </p:cNvPicPr>
            <p:nvPr/>
          </p:nvPicPr>
          <p:blipFill>
            <a:blip r:embed="rId5"/>
            <a:stretch>
              <a:fillRect/>
            </a:stretch>
          </p:blipFill>
          <p:spPr>
            <a:xfrm>
              <a:off x="4417398" y="3643685"/>
              <a:ext cx="1475999" cy="432000"/>
            </a:xfrm>
            <a:prstGeom prst="rect">
              <a:avLst/>
            </a:prstGeom>
          </p:spPr>
        </p:pic>
        <p:pic>
          <p:nvPicPr>
            <p:cNvPr id="37" name="图片 36">
              <a:extLst>
                <a:ext uri="{FF2B5EF4-FFF2-40B4-BE49-F238E27FC236}">
                  <a16:creationId xmlns:a16="http://schemas.microsoft.com/office/drawing/2014/main" id="{68BD3E64-3054-45FA-4796-E171FF54F475}"/>
                </a:ext>
              </a:extLst>
            </p:cNvPr>
            <p:cNvPicPr>
              <a:picLocks noChangeAspect="1"/>
            </p:cNvPicPr>
            <p:nvPr/>
          </p:nvPicPr>
          <p:blipFill>
            <a:blip r:embed="rId6"/>
            <a:srcRect b="13243"/>
            <a:stretch>
              <a:fillRect/>
            </a:stretch>
          </p:blipFill>
          <p:spPr>
            <a:xfrm>
              <a:off x="6130603" y="3643685"/>
              <a:ext cx="1262430" cy="432000"/>
            </a:xfrm>
            <a:prstGeom prst="rect">
              <a:avLst/>
            </a:prstGeom>
          </p:spPr>
        </p:pic>
      </p:grpSp>
    </p:spTree>
    <p:extLst>
      <p:ext uri="{BB962C8B-B14F-4D97-AF65-F5344CB8AC3E}">
        <p14:creationId xmlns:p14="http://schemas.microsoft.com/office/powerpoint/2010/main" val="41228582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6595794-B7D6-21A5-EE13-44ED46BC4F9F}"/>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3" name="页脚占位符 2">
            <a:extLst>
              <a:ext uri="{FF2B5EF4-FFF2-40B4-BE49-F238E27FC236}">
                <a16:creationId xmlns:a16="http://schemas.microsoft.com/office/drawing/2014/main" id="{E53CD0DF-2787-4D07-B599-9DD24254223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0FD2AF1-BE6B-8411-395B-4583C52E8EEF}"/>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26498549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95EAD7-43C9-64A6-7C4C-CA7C809B9770}"/>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94D1358-3C46-9C11-F910-0FB7F3796585}"/>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3974317-309D-6464-0FCB-8C513DD9E065}"/>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5E59D57-D99B-B461-624A-26173EA8FDB1}"/>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2893B95E-B1D2-8FFC-FE70-F028BF0330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4D2AFCA-344F-3BEC-7F71-BC2F5D360902}"/>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13078793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4447AB-890D-D59F-3FC1-A6A83676A0A5}"/>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F85B250-D28E-AE7D-1CB1-3D55758B68E8}"/>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1152CE6-7B2E-9F82-EAC0-1B005AB5E848}"/>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C8AC73F-087E-2F7D-A672-3CC7875584AB}"/>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AD58DBDF-73B4-5C91-A8D2-86F01A6E32D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3B50F86-8DAF-938A-3170-BB9E738D584D}"/>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13166178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214ECA-CF3C-69D3-71B7-0435A349462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B1E188C-DBEB-E306-D2ED-01CA4781F55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7402CD7-A554-267F-A302-34717DE1F829}"/>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9444B272-7FC0-A3A1-E81A-34DDC0F439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A5BCA9-5FC2-3EE8-13BF-10AF23F22161}"/>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67014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AD1ABEA-1A69-38D0-69A4-01A9CCC02FF0}"/>
              </a:ext>
            </a:extLst>
          </p:cNvPr>
          <p:cNvSpPr>
            <a:spLocks noGrp="1"/>
          </p:cNvSpPr>
          <p:nvPr>
            <p:ph type="title" orient="vert"/>
          </p:nvPr>
        </p:nvSpPr>
        <p:spPr>
          <a:xfrm>
            <a:off x="6543675" y="274638"/>
            <a:ext cx="1971675" cy="4357687"/>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147AA2A-7BAB-D5AF-B981-D638771CC408}"/>
              </a:ext>
            </a:extLst>
          </p:cNvPr>
          <p:cNvSpPr>
            <a:spLocks noGrp="1"/>
          </p:cNvSpPr>
          <p:nvPr>
            <p:ph type="body" orient="vert" idx="1"/>
          </p:nvPr>
        </p:nvSpPr>
        <p:spPr>
          <a:xfrm>
            <a:off x="628650" y="274638"/>
            <a:ext cx="5762625" cy="435768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49585F8-CAE1-2ECC-E329-735DD0A1CA0C}"/>
              </a:ext>
            </a:extLst>
          </p:cNvPr>
          <p:cNvSpPr>
            <a:spLocks noGrp="1"/>
          </p:cNvSpPr>
          <p:nvPr>
            <p:ph type="dt" sz="half" idx="10"/>
          </p:nvPr>
        </p:nvSpPr>
        <p:spPr/>
        <p:txBody>
          <a:bodyPr/>
          <a:lstStyle/>
          <a:p>
            <a:fld id="{0CA6DB86-7A29-4C1D-91FC-84FA48578D20}"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BD46DFEF-F9F5-3DBD-D6DB-F3E5E5B395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F7298F9-277F-B222-F16F-90E71812143F}"/>
              </a:ext>
            </a:extLst>
          </p:cNvPr>
          <p:cNvSpPr>
            <a:spLocks noGrp="1"/>
          </p:cNvSpPr>
          <p:nvPr>
            <p:ph type="sldNum" sz="quarter" idx="12"/>
          </p:nvPr>
        </p:nvSpPr>
        <p:spPr/>
        <p:txBody>
          <a:body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21730816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95CDAA-6D22-58AE-DD92-E576BDF2A75F}"/>
              </a:ext>
            </a:extLst>
          </p:cNvPr>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DDC0679-C722-6483-1FDE-112D1E7C3226}"/>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AC602FE-4A15-FE95-57DB-4C33ABD530AF}"/>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76708C9A-0061-B145-38F8-273E77B4197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916D26F-C27A-B26B-E584-36F0261E46BF}"/>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29088339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3D27DE-D1AE-0E82-AAFC-70E50ECB3CD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51D10CB-472C-AD78-7A76-20A15C4FBF2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91A307A-10B8-E457-88F8-555F26D317EA}"/>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AFABA252-5A04-33E5-50E6-8FA4A0202BE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BF96CBB-F3CB-3149-08ED-AEC1267CB79D}"/>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15198012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2E1994-CF10-B62F-C2E4-BA78F19E319E}"/>
              </a:ext>
            </a:extLst>
          </p:cNvPr>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1CB26A5-5B2F-4C16-FE76-0319024AEDEC}"/>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058E198-927B-73CC-86B1-4365ED6D25F8}"/>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9BCED1D2-2C2E-AF49-C3E1-E5DCDDFA06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7B4BF0A-1D7D-E498-D62C-DA17CD784750}"/>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3874897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B1B4F1-7000-E13D-60A0-846523BBFE8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7A838A6-A593-9C76-4555-458D45367B55}"/>
              </a:ext>
            </a:extLst>
          </p:cNvPr>
          <p:cNvSpPr>
            <a:spLocks noGrp="1"/>
          </p:cNvSpPr>
          <p:nvPr>
            <p:ph sz="half" idx="1"/>
          </p:nvPr>
        </p:nvSpPr>
        <p:spPr>
          <a:xfrm>
            <a:off x="62865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C18D92B-8A71-6A1C-7302-276ADB15301F}"/>
              </a:ext>
            </a:extLst>
          </p:cNvPr>
          <p:cNvSpPr>
            <a:spLocks noGrp="1"/>
          </p:cNvSpPr>
          <p:nvPr>
            <p:ph sz="half" idx="2"/>
          </p:nvPr>
        </p:nvSpPr>
        <p:spPr>
          <a:xfrm>
            <a:off x="464820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642E6F8-FFDF-7C44-AF44-F69CE2A491E9}"/>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5D3B7207-AAFC-75F4-236B-742134720A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4A60493-D5FB-2D2E-4243-B1F7D4D61B68}"/>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29168750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5C8367-57F3-5907-27A5-CCEF444FB8D0}"/>
              </a:ext>
            </a:extLst>
          </p:cNvPr>
          <p:cNvSpPr>
            <a:spLocks noGrp="1"/>
          </p:cNvSpPr>
          <p:nvPr>
            <p:ph type="title"/>
          </p:nvPr>
        </p:nvSpPr>
        <p:spPr>
          <a:xfrm>
            <a:off x="630238" y="274638"/>
            <a:ext cx="7886700" cy="993775"/>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734184C-57B9-5C69-98D2-C174575FE673}"/>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B5BD1BF-7206-DD48-56DE-FF5BA2F79BFD}"/>
              </a:ext>
            </a:extLst>
          </p:cNvPr>
          <p:cNvSpPr>
            <a:spLocks noGrp="1"/>
          </p:cNvSpPr>
          <p:nvPr>
            <p:ph sz="half" idx="2"/>
          </p:nvPr>
        </p:nvSpPr>
        <p:spPr>
          <a:xfrm>
            <a:off x="630238" y="1879600"/>
            <a:ext cx="3868737"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09C757C-2FD3-C3E2-2B9A-02C53494E71D}"/>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8AE190A8-A9F9-336A-5482-1AAC114C31D4}"/>
              </a:ext>
            </a:extLst>
          </p:cNvPr>
          <p:cNvSpPr>
            <a:spLocks noGrp="1"/>
          </p:cNvSpPr>
          <p:nvPr>
            <p:ph sz="quarter" idx="4"/>
          </p:nvPr>
        </p:nvSpPr>
        <p:spPr>
          <a:xfrm>
            <a:off x="4629150" y="1879600"/>
            <a:ext cx="3887788"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86F476F-CFD2-51D0-6870-1A4011FA810C}"/>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8" name="页脚占位符 7">
            <a:extLst>
              <a:ext uri="{FF2B5EF4-FFF2-40B4-BE49-F238E27FC236}">
                <a16:creationId xmlns:a16="http://schemas.microsoft.com/office/drawing/2014/main" id="{DDD80C56-7276-EA82-6E5D-842D4FDDB5A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EE87075-A405-790E-8247-ED2DE151DA30}"/>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4126938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95EF88D9-6809-664B-2988-785D318A808F}"/>
              </a:ext>
            </a:extLst>
          </p:cNvPr>
          <p:cNvPicPr>
            <a:picLocks noChangeAspect="1"/>
          </p:cNvPicPr>
          <p:nvPr userDrawn="1"/>
        </p:nvPicPr>
        <p:blipFill>
          <a:blip r:embed="rId2"/>
          <a:stretch>
            <a:fillRect/>
          </a:stretch>
        </p:blipFill>
        <p:spPr>
          <a:xfrm>
            <a:off x="3798000" y="369190"/>
            <a:ext cx="1548000" cy="695139"/>
          </a:xfrm>
          <a:prstGeom prst="rect">
            <a:avLst/>
          </a:prstGeom>
        </p:spPr>
      </p:pic>
      <p:sp>
        <p:nvSpPr>
          <p:cNvPr id="7" name="矩形 6">
            <a:extLst>
              <a:ext uri="{FF2B5EF4-FFF2-40B4-BE49-F238E27FC236}">
                <a16:creationId xmlns:a16="http://schemas.microsoft.com/office/drawing/2014/main" id="{E70A256A-2974-6ACF-ABC3-5F9D87E9CE6A}"/>
              </a:ext>
            </a:extLst>
          </p:cNvPr>
          <p:cNvSpPr/>
          <p:nvPr userDrawn="1"/>
        </p:nvSpPr>
        <p:spPr>
          <a:xfrm>
            <a:off x="0" y="1399389"/>
            <a:ext cx="9144000" cy="1907999"/>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11">
            <a:extLst>
              <a:ext uri="{FF2B5EF4-FFF2-40B4-BE49-F238E27FC236}">
                <a16:creationId xmlns:a16="http://schemas.microsoft.com/office/drawing/2014/main" id="{8DCAB154-E9AA-50B5-75DD-2A5133914141}"/>
              </a:ext>
            </a:extLst>
          </p:cNvPr>
          <p:cNvSpPr>
            <a:spLocks noGrp="1"/>
          </p:cNvSpPr>
          <p:nvPr>
            <p:ph sz="quarter" idx="10" hasCustomPrompt="1"/>
          </p:nvPr>
        </p:nvSpPr>
        <p:spPr>
          <a:xfrm>
            <a:off x="752475" y="1578225"/>
            <a:ext cx="7639050" cy="977105"/>
          </a:xfrm>
        </p:spPr>
        <p:txBody>
          <a:bodyPr>
            <a:noAutofit/>
          </a:bodyPr>
          <a:lstStyle>
            <a:lvl1pPr marL="0" indent="0" algn="ctr">
              <a:buNone/>
              <a:defRPr sz="3000" b="1">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ltLang="zh-CN" dirty="0"/>
              <a:t>PRESENTATION </a:t>
            </a:r>
          </a:p>
          <a:p>
            <a:pPr lvl="0"/>
            <a:r>
              <a:rPr lang="en-US" altLang="zh-CN" dirty="0"/>
              <a:t>TITLE TEXT GOES HERE</a:t>
            </a:r>
          </a:p>
        </p:txBody>
      </p:sp>
      <p:sp>
        <p:nvSpPr>
          <p:cNvPr id="14" name="内容占位符 13">
            <a:extLst>
              <a:ext uri="{FF2B5EF4-FFF2-40B4-BE49-F238E27FC236}">
                <a16:creationId xmlns:a16="http://schemas.microsoft.com/office/drawing/2014/main" id="{F4836BD1-9F81-E499-061C-216006946B48}"/>
              </a:ext>
            </a:extLst>
          </p:cNvPr>
          <p:cNvSpPr>
            <a:spLocks noGrp="1"/>
          </p:cNvSpPr>
          <p:nvPr>
            <p:ph sz="quarter" idx="11" hasCustomPrompt="1"/>
          </p:nvPr>
        </p:nvSpPr>
        <p:spPr>
          <a:xfrm>
            <a:off x="1714500" y="2758993"/>
            <a:ext cx="5715000" cy="409575"/>
          </a:xfrm>
        </p:spPr>
        <p:txBody>
          <a:bodyPr>
            <a:normAutofit/>
          </a:bodyPr>
          <a:lstStyle>
            <a:lvl1pPr marL="0" indent="0" algn="ctr">
              <a:buNone/>
              <a:defRPr sz="180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ltLang="zh-CN" dirty="0"/>
              <a:t>Sub-topic or your department</a:t>
            </a:r>
          </a:p>
        </p:txBody>
      </p:sp>
      <p:sp>
        <p:nvSpPr>
          <p:cNvPr id="16" name="内容占位符 15">
            <a:extLst>
              <a:ext uri="{FF2B5EF4-FFF2-40B4-BE49-F238E27FC236}">
                <a16:creationId xmlns:a16="http://schemas.microsoft.com/office/drawing/2014/main" id="{F79AE44D-C03C-7C94-F65D-9D9BF6BC2471}"/>
              </a:ext>
            </a:extLst>
          </p:cNvPr>
          <p:cNvSpPr>
            <a:spLocks noGrp="1"/>
          </p:cNvSpPr>
          <p:nvPr>
            <p:ph sz="quarter" idx="12" hasCustomPrompt="1"/>
          </p:nvPr>
        </p:nvSpPr>
        <p:spPr>
          <a:xfrm>
            <a:off x="1571625" y="3555110"/>
            <a:ext cx="6000750" cy="1087438"/>
          </a:xfrm>
        </p:spPr>
        <p:txBody>
          <a:bodyPr>
            <a:noAutofit/>
          </a:bodyPr>
          <a:lstStyle>
            <a:lvl1pPr marL="0" indent="0">
              <a:spcBef>
                <a:spcPts val="0"/>
              </a:spcBef>
              <a:buNone/>
              <a:defRPr sz="1800"/>
            </a:lvl1pPr>
            <a:lvl2pPr marL="342900" indent="0">
              <a:buNone/>
              <a:defRPr/>
            </a:lvl2pPr>
            <a:lvl3pPr marL="685800" indent="0">
              <a:buNone/>
              <a:defRPr/>
            </a:lvl3pPr>
            <a:lvl4pPr marL="1028700" indent="0">
              <a:buNone/>
              <a:defRPr/>
            </a:lvl4pPr>
            <a:lvl5pPr marL="1371600" indent="0">
              <a:buNone/>
              <a:defRPr/>
            </a:lvl5pPr>
          </a:lstStyle>
          <a:p>
            <a:pPr algn="ctr">
              <a:lnSpc>
                <a:spcPct val="120000"/>
              </a:lnSpc>
            </a:pPr>
            <a:r>
              <a:rPr lang="en-US" altLang="zh-CN" dirty="0"/>
              <a:t>Presenter: [Your Full Name]</a:t>
            </a:r>
          </a:p>
          <a:p>
            <a:pPr algn="ctr">
              <a:lnSpc>
                <a:spcPct val="120000"/>
              </a:lnSpc>
            </a:pPr>
            <a:r>
              <a:rPr lang="en-US" altLang="zh-CN" dirty="0"/>
              <a:t>Affiliation: [Your Affiliation Name]</a:t>
            </a:r>
          </a:p>
          <a:p>
            <a:pPr algn="ctr">
              <a:lnSpc>
                <a:spcPct val="120000"/>
              </a:lnSpc>
            </a:pPr>
            <a:r>
              <a:rPr lang="en-US" altLang="zh-CN" dirty="0"/>
              <a:t>Date: [Month,</a:t>
            </a:r>
            <a:r>
              <a:rPr lang="zh-CN" altLang="en-US" dirty="0"/>
              <a:t> </a:t>
            </a:r>
            <a:r>
              <a:rPr lang="en-US" altLang="zh-CN" dirty="0"/>
              <a:t>Year]</a:t>
            </a:r>
            <a:endParaRPr lang="zh-CN" altLang="en-US" dirty="0"/>
          </a:p>
        </p:txBody>
      </p:sp>
    </p:spTree>
    <p:extLst>
      <p:ext uri="{BB962C8B-B14F-4D97-AF65-F5344CB8AC3E}">
        <p14:creationId xmlns:p14="http://schemas.microsoft.com/office/powerpoint/2010/main" val="290529374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B2B492-2F3D-5D99-812E-59D4C6B7EA0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E3B28AC-075C-B04B-8369-3BD33D6FD692}"/>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4" name="页脚占位符 3">
            <a:extLst>
              <a:ext uri="{FF2B5EF4-FFF2-40B4-BE49-F238E27FC236}">
                <a16:creationId xmlns:a16="http://schemas.microsoft.com/office/drawing/2014/main" id="{B9333251-6DF7-CA3C-B197-036C89FFF5D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28B9AE6-8911-6F17-770D-D50B88591097}"/>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35259231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C56F19C-D974-2C89-91CE-DFDE22DA8FF3}"/>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3" name="页脚占位符 2">
            <a:extLst>
              <a:ext uri="{FF2B5EF4-FFF2-40B4-BE49-F238E27FC236}">
                <a16:creationId xmlns:a16="http://schemas.microsoft.com/office/drawing/2014/main" id="{222013F0-07FD-AF0C-E397-E7D02891F8A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FBBA11E-4EBC-349C-F311-0CB328EC43F7}"/>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10105794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CCB7F6-8D9A-4AAE-3C14-D8C4EFBE1E00}"/>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651FCA1-0EEC-5BB7-2EA3-B524E965BDCC}"/>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AA7E9FC-04B7-34D6-7D66-131832D5CE39}"/>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5481236-79B6-CB4F-E244-1CD0D0628CB8}"/>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C1E4789C-9F89-4548-EEF4-E7329ED822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D9F13C0-B135-8C05-B0DA-EEBEF2CFAFDC}"/>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5221140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693C97-2F0C-CF7C-3F27-31E86E46E2C6}"/>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6C7D26A-33FC-0F10-2C85-C82AC5F9E9C6}"/>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46AD7FA-F454-E280-C563-9529AFD441F0}"/>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04E0209-9140-4D82-1857-7DB11DE6844A}"/>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EE5E2D53-2CD8-7C27-8A3A-A0BB2D4F46C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CE6D621-85DF-3013-68FA-F16A9E8A82BD}"/>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39060699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6BF41D-76E0-1910-905E-F2DDD06C8B7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1F840DA-011F-F084-C976-10F30D5081A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DA2001-FB6D-1B3B-DA89-925199820BD5}"/>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2230D141-CF34-00F3-BBEE-560046F745A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184763-75DF-02C8-3657-39C78A4E8C60}"/>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34658780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A6B697E-36AF-3EFD-08E9-7368EC74EA10}"/>
              </a:ext>
            </a:extLst>
          </p:cNvPr>
          <p:cNvSpPr>
            <a:spLocks noGrp="1"/>
          </p:cNvSpPr>
          <p:nvPr>
            <p:ph type="title" orient="vert"/>
          </p:nvPr>
        </p:nvSpPr>
        <p:spPr>
          <a:xfrm>
            <a:off x="6543675" y="274638"/>
            <a:ext cx="1971675" cy="4357687"/>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1773AF2-CC83-C0C2-5B8D-44E16C0B40DB}"/>
              </a:ext>
            </a:extLst>
          </p:cNvPr>
          <p:cNvSpPr>
            <a:spLocks noGrp="1"/>
          </p:cNvSpPr>
          <p:nvPr>
            <p:ph type="body" orient="vert" idx="1"/>
          </p:nvPr>
        </p:nvSpPr>
        <p:spPr>
          <a:xfrm>
            <a:off x="628650" y="274638"/>
            <a:ext cx="5762625" cy="435768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7C20731-D582-A88E-9C68-9437F3F881DD}"/>
              </a:ext>
            </a:extLst>
          </p:cNvPr>
          <p:cNvSpPr>
            <a:spLocks noGrp="1"/>
          </p:cNvSpPr>
          <p:nvPr>
            <p:ph type="dt" sz="half" idx="10"/>
          </p:nvPr>
        </p:nvSpPr>
        <p:spPr/>
        <p:txBody>
          <a:bodyPr/>
          <a:lstStyle/>
          <a:p>
            <a:fld id="{675AC163-B9A5-48AF-A9AE-1CFA0807F196}"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8E1135C5-C098-EC2D-8919-DCDCA7FB4A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6A07010-6D9D-17CD-7F17-FCEA795C8845}"/>
              </a:ext>
            </a:extLst>
          </p:cNvPr>
          <p:cNvSpPr>
            <a:spLocks noGrp="1"/>
          </p:cNvSpPr>
          <p:nvPr>
            <p:ph type="sldNum" sz="quarter" idx="12"/>
          </p:nvPr>
        </p:nvSpPr>
        <p:spPr/>
        <p:txBody>
          <a:body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31145373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B4AA76-4A0A-993B-FA45-69992ABD9108}"/>
              </a:ext>
            </a:extLst>
          </p:cNvPr>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F12953D-8183-02E0-9CC9-9DD35B366B09}"/>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ECA19AD-8F1B-8DA5-AB53-924283552FA8}"/>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0364B574-7ECB-2F63-8AA4-4E3B5D7DED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055638-A263-98D5-A69D-B9AA7F849500}"/>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37463970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2C4FD9-7503-8A17-1F22-23F73FFB344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CD8E23F-3C81-A3B5-788F-26CB779608A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C6CCE90-F00E-18CE-97DD-72758A57E6BD}"/>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D967D1AF-62A7-780F-8390-091B4B78AD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7434808-8886-35BE-06FD-1671171642A1}"/>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10730985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12181F-9A87-69F3-37C6-358FAC1D9689}"/>
              </a:ext>
            </a:extLst>
          </p:cNvPr>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9651462-1F71-D173-3412-C3903B46277B}"/>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F87E0F6-D43C-7B12-D33B-4F56BBE52929}"/>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9FC655CA-7054-BBA1-E901-659BFD4288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A5E07C8-35C8-04F1-160D-ABDF35B92AD8}"/>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30884785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4AA2F9-7D0C-0437-3848-73519A6399B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BA937C2-79BD-7B5C-98F8-FA9161235396}"/>
              </a:ext>
            </a:extLst>
          </p:cNvPr>
          <p:cNvSpPr>
            <a:spLocks noGrp="1"/>
          </p:cNvSpPr>
          <p:nvPr>
            <p:ph sz="half" idx="1"/>
          </p:nvPr>
        </p:nvSpPr>
        <p:spPr>
          <a:xfrm>
            <a:off x="62865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6BAD1D7E-11BF-7C0D-B0E6-E33C39A2F1B9}"/>
              </a:ext>
            </a:extLst>
          </p:cNvPr>
          <p:cNvSpPr>
            <a:spLocks noGrp="1"/>
          </p:cNvSpPr>
          <p:nvPr>
            <p:ph sz="half" idx="2"/>
          </p:nvPr>
        </p:nvSpPr>
        <p:spPr>
          <a:xfrm>
            <a:off x="4648200" y="1370013"/>
            <a:ext cx="3867150" cy="32623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36532A0F-FE2B-3786-D631-E27551F00D14}"/>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B9F97ACC-8D85-5401-73CE-FD87A5D7E01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3F74349-3788-E22B-574A-A801FD7657EC}"/>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325155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63D396A8-8E46-76CF-B32F-210C1FAEE588}"/>
              </a:ext>
            </a:extLst>
          </p:cNvPr>
          <p:cNvPicPr>
            <a:picLocks noChangeAspect="1"/>
          </p:cNvPicPr>
          <p:nvPr userDrawn="1"/>
        </p:nvPicPr>
        <p:blipFill>
          <a:blip r:embed="rId2"/>
          <a:stretch>
            <a:fillRect/>
          </a:stretch>
        </p:blipFill>
        <p:spPr>
          <a:xfrm>
            <a:off x="-906972" y="1033149"/>
            <a:ext cx="2804403" cy="2810500"/>
          </a:xfrm>
          <a:prstGeom prst="rect">
            <a:avLst/>
          </a:prstGeom>
          <a:effectLst>
            <a:outerShdw blurRad="63500" sx="102000" sy="102000" algn="ctr" rotWithShape="0">
              <a:prstClr val="black">
                <a:alpha val="40000"/>
              </a:prstClr>
            </a:outerShdw>
          </a:effectLst>
        </p:spPr>
      </p:pic>
      <p:sp>
        <p:nvSpPr>
          <p:cNvPr id="9" name="文本框 8">
            <a:extLst>
              <a:ext uri="{FF2B5EF4-FFF2-40B4-BE49-F238E27FC236}">
                <a16:creationId xmlns:a16="http://schemas.microsoft.com/office/drawing/2014/main" id="{460C786D-B1FA-5732-D900-E722FE53B40D}"/>
              </a:ext>
            </a:extLst>
          </p:cNvPr>
          <p:cNvSpPr txBox="1"/>
          <p:nvPr userDrawn="1"/>
        </p:nvSpPr>
        <p:spPr>
          <a:xfrm>
            <a:off x="161925" y="2207566"/>
            <a:ext cx="1809750" cy="461665"/>
          </a:xfrm>
          <a:prstGeom prst="rect">
            <a:avLst/>
          </a:prstGeom>
          <a:noFill/>
        </p:spPr>
        <p:txBody>
          <a:bodyPr wrap="square" rtlCol="0">
            <a:spAutoFit/>
          </a:bodyPr>
          <a:lstStyle/>
          <a:p>
            <a:r>
              <a:rPr lang="en-US" altLang="zh-CN" sz="2400" b="1" dirty="0">
                <a:solidFill>
                  <a:schemeClr val="bg1"/>
                </a:solidFill>
              </a:rPr>
              <a:t>CONTENTS</a:t>
            </a:r>
            <a:endParaRPr lang="zh-CN" altLang="en-US" sz="2400" b="1" dirty="0">
              <a:solidFill>
                <a:schemeClr val="bg1"/>
              </a:solidFill>
            </a:endParaRPr>
          </a:p>
        </p:txBody>
      </p:sp>
      <p:sp>
        <p:nvSpPr>
          <p:cNvPr id="14" name="文本占位符 13">
            <a:extLst>
              <a:ext uri="{FF2B5EF4-FFF2-40B4-BE49-F238E27FC236}">
                <a16:creationId xmlns:a16="http://schemas.microsoft.com/office/drawing/2014/main" id="{062B353F-D64E-0A73-D717-68B7C401C981}"/>
              </a:ext>
            </a:extLst>
          </p:cNvPr>
          <p:cNvSpPr>
            <a:spLocks noGrp="1"/>
          </p:cNvSpPr>
          <p:nvPr>
            <p:ph type="body" sz="quarter" idx="10" hasCustomPrompt="1"/>
          </p:nvPr>
        </p:nvSpPr>
        <p:spPr>
          <a:xfrm>
            <a:off x="2619375" y="1544239"/>
            <a:ext cx="5600700" cy="2055021"/>
          </a:xfrm>
        </p:spPr>
        <p:txBody>
          <a:bodyPr>
            <a:noAutofit/>
          </a:bodyPr>
          <a:lstStyle>
            <a:lvl1pPr marL="342900" indent="-342900">
              <a:lnSpc>
                <a:spcPct val="100000"/>
              </a:lnSpc>
              <a:buFont typeface="Arial" panose="020B0604020202020204" pitchFamily="34" charset="0"/>
              <a:buChar char="•"/>
              <a:defRPr sz="2400" b="1">
                <a:solidFill>
                  <a:srgbClr val="145091"/>
                </a:solidFill>
              </a:defRPr>
            </a:lvl1pPr>
          </a:lstStyle>
          <a:p>
            <a:pPr lvl="0"/>
            <a:r>
              <a:rPr lang="en-US" altLang="zh-CN" dirty="0"/>
              <a:t>Research background and significance</a:t>
            </a:r>
          </a:p>
          <a:p>
            <a:pPr lvl="0"/>
            <a:r>
              <a:rPr lang="en-US" altLang="zh-CN" dirty="0"/>
              <a:t>Research ideas and methods</a:t>
            </a:r>
          </a:p>
          <a:p>
            <a:pPr lvl="0"/>
            <a:r>
              <a:rPr lang="en-US" altLang="zh-CN" dirty="0"/>
              <a:t>Dissertation framework</a:t>
            </a:r>
          </a:p>
          <a:p>
            <a:pPr lvl="0"/>
            <a:r>
              <a:rPr lang="en-US" altLang="zh-CN" dirty="0"/>
              <a:t>Summary of the paper</a:t>
            </a:r>
          </a:p>
        </p:txBody>
      </p:sp>
    </p:spTree>
    <p:extLst>
      <p:ext uri="{BB962C8B-B14F-4D97-AF65-F5344CB8AC3E}">
        <p14:creationId xmlns:p14="http://schemas.microsoft.com/office/powerpoint/2010/main" val="38674937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56FCDD-AD17-1843-9ADD-3FD592DAC60D}"/>
              </a:ext>
            </a:extLst>
          </p:cNvPr>
          <p:cNvSpPr>
            <a:spLocks noGrp="1"/>
          </p:cNvSpPr>
          <p:nvPr>
            <p:ph type="title"/>
          </p:nvPr>
        </p:nvSpPr>
        <p:spPr>
          <a:xfrm>
            <a:off x="630238" y="274638"/>
            <a:ext cx="7886700" cy="993775"/>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6B748B9-09C2-BD3A-DAA7-9D0AFC525EB6}"/>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8E06DB2-3381-7647-B890-7CC233117DA9}"/>
              </a:ext>
            </a:extLst>
          </p:cNvPr>
          <p:cNvSpPr>
            <a:spLocks noGrp="1"/>
          </p:cNvSpPr>
          <p:nvPr>
            <p:ph sz="half" idx="2"/>
          </p:nvPr>
        </p:nvSpPr>
        <p:spPr>
          <a:xfrm>
            <a:off x="630238" y="1879600"/>
            <a:ext cx="3868737"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9C5C4DA-0D55-BB26-618E-B9E5E8F15A14}"/>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E03BE04-D117-A671-5F00-BF1CD4AA7C97}"/>
              </a:ext>
            </a:extLst>
          </p:cNvPr>
          <p:cNvSpPr>
            <a:spLocks noGrp="1"/>
          </p:cNvSpPr>
          <p:nvPr>
            <p:ph sz="quarter" idx="4"/>
          </p:nvPr>
        </p:nvSpPr>
        <p:spPr>
          <a:xfrm>
            <a:off x="4629150" y="1879600"/>
            <a:ext cx="3887788" cy="276225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9C6E0D42-286B-90AC-33FB-90147D1C2DC9}"/>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8" name="页脚占位符 7">
            <a:extLst>
              <a:ext uri="{FF2B5EF4-FFF2-40B4-BE49-F238E27FC236}">
                <a16:creationId xmlns:a16="http://schemas.microsoft.com/office/drawing/2014/main" id="{E8669B20-6E2B-73DC-4F14-4F05FB8ADFE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5FF8BB6-7768-CA48-28F8-2E2931B1A5B5}"/>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32196485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B7E6AD-82D7-81FD-B54A-AEBC6FA539D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97C419D-5939-7998-6F59-34D83F4206F5}"/>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4" name="页脚占位符 3">
            <a:extLst>
              <a:ext uri="{FF2B5EF4-FFF2-40B4-BE49-F238E27FC236}">
                <a16:creationId xmlns:a16="http://schemas.microsoft.com/office/drawing/2014/main" id="{0FAB9C9C-35F8-5594-9CE6-AE59D177E20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939DFC4-352F-646C-EE5F-D4F618ECC429}"/>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35361890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0C357BB-D0D4-9F80-DA08-F084B7899CA7}"/>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3" name="页脚占位符 2">
            <a:extLst>
              <a:ext uri="{FF2B5EF4-FFF2-40B4-BE49-F238E27FC236}">
                <a16:creationId xmlns:a16="http://schemas.microsoft.com/office/drawing/2014/main" id="{83D11716-B793-CE36-6EB7-B2F68C5C479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9B69572-CD07-C7BE-0BDB-F9278F5AC4A7}"/>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40743957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4370BD-4DD3-B62A-6E49-9800FE7890A4}"/>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A0C1985-0526-E3AC-67CA-867DA2B1DA46}"/>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EFC1372-5116-E750-DD43-437B32B7D71C}"/>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1CCEFD8-3AF5-F731-6456-6D741FEFCA88}"/>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F8A13C55-5DD3-BA6A-F174-00871ED990E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336DA80-5EE3-7538-3268-BD0225217A2E}"/>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7808043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17D70-5A0F-460F-53B5-7415AB08612F}"/>
              </a:ext>
            </a:extLst>
          </p:cNvPr>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089C963-23B2-A75B-F935-A0017200BCF9}"/>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5A41464-1759-713D-8B14-13DCFF6CB0CC}"/>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B0E5726-D2D2-3C86-F7DF-4CB057BF7C8E}"/>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6" name="页脚占位符 5">
            <a:extLst>
              <a:ext uri="{FF2B5EF4-FFF2-40B4-BE49-F238E27FC236}">
                <a16:creationId xmlns:a16="http://schemas.microsoft.com/office/drawing/2014/main" id="{C8A70B1A-D14A-13EE-2E81-C9421DC8142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D8622A5-E598-7871-71E2-7FB2745011F7}"/>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41940493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B635E5-B349-6A99-F897-1DDFB7C519E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953FEB0-25B7-EB6F-9D02-844FB45C4F0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C4AEB9A-F0FF-2914-B51A-D124BE695C50}"/>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8F732D90-8BCB-BC52-4900-D5A18EDF69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A431A88-C032-6A64-F09F-C624EBAA2D7E}"/>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26361826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CD21313-254E-F4E3-A5E0-9BE6785448B6}"/>
              </a:ext>
            </a:extLst>
          </p:cNvPr>
          <p:cNvSpPr>
            <a:spLocks noGrp="1"/>
          </p:cNvSpPr>
          <p:nvPr>
            <p:ph type="title" orient="vert"/>
          </p:nvPr>
        </p:nvSpPr>
        <p:spPr>
          <a:xfrm>
            <a:off x="6543675" y="274638"/>
            <a:ext cx="1971675" cy="4357687"/>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19FDC5F-B5A5-BC76-A680-89922D95D665}"/>
              </a:ext>
            </a:extLst>
          </p:cNvPr>
          <p:cNvSpPr>
            <a:spLocks noGrp="1"/>
          </p:cNvSpPr>
          <p:nvPr>
            <p:ph type="body" orient="vert" idx="1"/>
          </p:nvPr>
        </p:nvSpPr>
        <p:spPr>
          <a:xfrm>
            <a:off x="628650" y="274638"/>
            <a:ext cx="5762625" cy="435768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ABC2911-C58C-DEC1-56CE-76F6BA1EAB41}"/>
              </a:ext>
            </a:extLst>
          </p:cNvPr>
          <p:cNvSpPr>
            <a:spLocks noGrp="1"/>
          </p:cNvSpPr>
          <p:nvPr>
            <p:ph type="dt" sz="half" idx="10"/>
          </p:nvPr>
        </p:nvSpPr>
        <p:spPr/>
        <p:txBody>
          <a:bodyPr/>
          <a:lstStyle/>
          <a:p>
            <a:fld id="{30F79F17-ED38-4AC7-B277-C271A6DE6F45}"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F0C9835F-1881-CB3A-F8E7-67CDCBB449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092975A-9A4C-E099-5041-F9B273C45BC3}"/>
              </a:ext>
            </a:extLst>
          </p:cNvPr>
          <p:cNvSpPr>
            <a:spLocks noGrp="1"/>
          </p:cNvSpPr>
          <p:nvPr>
            <p:ph type="sldNum" sz="quarter" idx="12"/>
          </p:nvPr>
        </p:nvSpPr>
        <p:spPr/>
        <p:txBody>
          <a:body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355631940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153153326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200107033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2543764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6084926C-0A58-B540-F2D7-6767D3D303C9}"/>
              </a:ext>
            </a:extLst>
          </p:cNvPr>
          <p:cNvGrpSpPr/>
          <p:nvPr userDrawn="1"/>
        </p:nvGrpSpPr>
        <p:grpSpPr>
          <a:xfrm>
            <a:off x="3860800" y="1113871"/>
            <a:ext cx="1422400" cy="825712"/>
            <a:chOff x="3860800" y="2158894"/>
            <a:chExt cx="1422400" cy="825712"/>
          </a:xfrm>
        </p:grpSpPr>
        <p:grpSp>
          <p:nvGrpSpPr>
            <p:cNvPr id="11" name="组合 10">
              <a:extLst>
                <a:ext uri="{FF2B5EF4-FFF2-40B4-BE49-F238E27FC236}">
                  <a16:creationId xmlns:a16="http://schemas.microsoft.com/office/drawing/2014/main" id="{C885E766-94B0-EC55-E11A-386FAB1129B3}"/>
                </a:ext>
              </a:extLst>
            </p:cNvPr>
            <p:cNvGrpSpPr/>
            <p:nvPr/>
          </p:nvGrpSpPr>
          <p:grpSpPr>
            <a:xfrm>
              <a:off x="4159144" y="2158894"/>
              <a:ext cx="825712" cy="825712"/>
              <a:chOff x="3168000" y="1167750"/>
              <a:chExt cx="2808000" cy="2808000"/>
            </a:xfrm>
          </p:grpSpPr>
          <p:sp>
            <p:nvSpPr>
              <p:cNvPr id="13" name="椭圆 12">
                <a:extLst>
                  <a:ext uri="{FF2B5EF4-FFF2-40B4-BE49-F238E27FC236}">
                    <a16:creationId xmlns:a16="http://schemas.microsoft.com/office/drawing/2014/main" id="{87B2933C-A40A-8502-E934-52660A111224}"/>
                  </a:ext>
                </a:extLst>
              </p:cNvPr>
              <p:cNvSpPr/>
              <p:nvPr/>
            </p:nvSpPr>
            <p:spPr>
              <a:xfrm>
                <a:off x="3168000" y="1167750"/>
                <a:ext cx="2808000" cy="2808000"/>
              </a:xfrm>
              <a:prstGeom prst="ellipse">
                <a:avLst/>
              </a:prstGeom>
              <a:solidFill>
                <a:srgbClr val="6ECAF1">
                  <a:alpha val="5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72D3133C-5C4D-CBEB-5ABC-E03B8AD86DAA}"/>
                  </a:ext>
                </a:extLst>
              </p:cNvPr>
              <p:cNvSpPr/>
              <p:nvPr/>
            </p:nvSpPr>
            <p:spPr>
              <a:xfrm>
                <a:off x="3231000" y="1230750"/>
                <a:ext cx="2682000" cy="2682000"/>
              </a:xfrm>
              <a:prstGeom prst="ellipse">
                <a:avLst/>
              </a:prstGeom>
              <a:solidFill>
                <a:srgbClr val="1450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377AEDC6-4D8B-3904-7B91-51D50A3BB74E}"/>
                </a:ext>
              </a:extLst>
            </p:cNvPr>
            <p:cNvSpPr txBox="1"/>
            <p:nvPr/>
          </p:nvSpPr>
          <p:spPr>
            <a:xfrm>
              <a:off x="3860800" y="2217807"/>
              <a:ext cx="1422400" cy="707886"/>
            </a:xfrm>
            <a:prstGeom prst="rect">
              <a:avLst/>
            </a:prstGeom>
            <a:noFill/>
          </p:spPr>
          <p:txBody>
            <a:bodyPr wrap="square" rtlCol="0">
              <a:spAutoFit/>
            </a:bodyPr>
            <a:lstStyle/>
            <a:p>
              <a:pPr algn="ctr"/>
              <a:r>
                <a:rPr lang="en-US" altLang="zh-CN" sz="4000" b="1" dirty="0">
                  <a:solidFill>
                    <a:schemeClr val="bg1"/>
                  </a:solidFill>
                </a:rPr>
                <a:t>1</a:t>
              </a:r>
              <a:endParaRPr lang="zh-CN" altLang="en-US" sz="4000" b="1" dirty="0">
                <a:solidFill>
                  <a:schemeClr val="bg1"/>
                </a:solidFill>
              </a:endParaRPr>
            </a:p>
          </p:txBody>
        </p:sp>
      </p:grpSp>
      <p:sp>
        <p:nvSpPr>
          <p:cNvPr id="19" name="内容占位符 18">
            <a:extLst>
              <a:ext uri="{FF2B5EF4-FFF2-40B4-BE49-F238E27FC236}">
                <a16:creationId xmlns:a16="http://schemas.microsoft.com/office/drawing/2014/main" id="{E0A4804C-0BB5-7D3C-0F53-52E86177E652}"/>
              </a:ext>
            </a:extLst>
          </p:cNvPr>
          <p:cNvSpPr>
            <a:spLocks noGrp="1"/>
          </p:cNvSpPr>
          <p:nvPr>
            <p:ph sz="quarter" idx="10" hasCustomPrompt="1"/>
          </p:nvPr>
        </p:nvSpPr>
        <p:spPr>
          <a:xfrm>
            <a:off x="166575" y="2470946"/>
            <a:ext cx="8810851" cy="1524000"/>
          </a:xfrm>
        </p:spPr>
        <p:txBody>
          <a:bodyPr>
            <a:normAutofit/>
          </a:bodyPr>
          <a:lstStyle>
            <a:lvl1pPr marL="0" indent="0" algn="ctr">
              <a:buNone/>
              <a:defRPr lang="zh-CN" altLang="en-US" sz="3600" b="1" dirty="0" smtClean="0">
                <a:solidFill>
                  <a:srgbClr val="145091"/>
                </a:solidFill>
              </a:defRPr>
            </a:lvl1pPr>
          </a:lstStyle>
          <a:p>
            <a:pPr lvl="0"/>
            <a:r>
              <a:rPr lang="en-US" altLang="zh-CN" dirty="0"/>
              <a:t>Research background and significance</a:t>
            </a:r>
          </a:p>
        </p:txBody>
      </p:sp>
    </p:spTree>
    <p:extLst>
      <p:ext uri="{BB962C8B-B14F-4D97-AF65-F5344CB8AC3E}">
        <p14:creationId xmlns:p14="http://schemas.microsoft.com/office/powerpoint/2010/main" val="29909898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112952517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20891166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1686456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118981936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153280299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35996121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5931252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122782172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E7D646C3-34E0-3C12-3879-49A5C0F871C3}"/>
              </a:ext>
            </a:extLst>
          </p:cNvPr>
          <p:cNvSpPr/>
          <p:nvPr userDrawn="1"/>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C6881031-7EB1-1ABF-2294-81950CADFF96}"/>
              </a:ext>
            </a:extLst>
          </p:cNvPr>
          <p:cNvGraphicFramePr>
            <a:graphicFrameLocks noGrp="1"/>
          </p:cNvGraphicFramePr>
          <p:nvPr userDrawn="1">
            <p:extLst>
              <p:ext uri="{D42A27DB-BD31-4B8C-83A1-F6EECF244321}">
                <p14:modId xmlns:p14="http://schemas.microsoft.com/office/powerpoint/2010/main" val="3463220177"/>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Research background and significance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dirty="0"/>
                        <a:t>Research ideas and methods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dirty="0"/>
                        <a:t>Dissertation framework</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dirty="0"/>
                        <a:t>Summary of the paper</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8" name="等腰三角形 7">
            <a:extLst>
              <a:ext uri="{FF2B5EF4-FFF2-40B4-BE49-F238E27FC236}">
                <a16:creationId xmlns:a16="http://schemas.microsoft.com/office/drawing/2014/main" id="{21EC1A52-A96A-DE5F-567E-BB7D702BBEC9}"/>
              </a:ext>
            </a:extLst>
          </p:cNvPr>
          <p:cNvSpPr/>
          <p:nvPr userDrawn="1"/>
        </p:nvSpPr>
        <p:spPr>
          <a:xfrm rot="13528351">
            <a:off x="445943"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Tree>
    <p:extLst>
      <p:ext uri="{BB962C8B-B14F-4D97-AF65-F5344CB8AC3E}">
        <p14:creationId xmlns:p14="http://schemas.microsoft.com/office/powerpoint/2010/main" val="206763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28035030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3DCA81C-96C2-4B5A-8E1A-62438DBDAC03}" type="datetimeFigureOut">
              <a:rPr lang="zh-CN" altLang="en-US" smtClean="0"/>
              <a:t>2025/12/26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3104148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3DCA81C-96C2-4B5A-8E1A-62438DBDAC03}" type="datetimeFigureOut">
              <a:rPr lang="zh-CN" altLang="en-US" smtClean="0"/>
              <a:t>2025/12/26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39458878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708"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9205156-234E-01E0-885E-2E38B3C5297C}"/>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B890E14-24E3-5F9C-DFFA-C719D9D62FC4}"/>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5223B17-BA4D-EB09-7BF0-8E0F6830E773}"/>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CDC10BC-E49D-439D-BDF9-6A64EF070EBF}"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EA6C4E39-91D1-B872-783A-781DFE5D13D9}"/>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06F5B50-8B95-C3A5-5A21-05EDC524BA3C}"/>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AE834CBB-2139-40B0-BD4E-069E89FDF2D7}" type="slidenum">
              <a:rPr lang="zh-CN" altLang="en-US" smtClean="0"/>
              <a:t>‹#›</a:t>
            </a:fld>
            <a:endParaRPr lang="zh-CN" altLang="en-US"/>
          </a:p>
        </p:txBody>
      </p:sp>
    </p:spTree>
    <p:extLst>
      <p:ext uri="{BB962C8B-B14F-4D97-AF65-F5344CB8AC3E}">
        <p14:creationId xmlns:p14="http://schemas.microsoft.com/office/powerpoint/2010/main" val="76925434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2D6C522-F903-0DF1-A8CD-418E55426AA3}"/>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C1F8FA8-D3A7-43DC-7F2E-000D3DBF60D7}"/>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9BCC94D-0761-34E7-B761-2E042287B000}"/>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A6DB86-7A29-4C1D-91FC-84FA48578D20}"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AB5C8FE4-D3E4-0F28-CB26-EF3DBE164F71}"/>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3DA60A9-DC7A-8369-E97E-E1A02BD10012}"/>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333C7F94-E260-4981-9B2A-7A513DA95163}" type="slidenum">
              <a:rPr lang="zh-CN" altLang="en-US" smtClean="0"/>
              <a:t>‹#›</a:t>
            </a:fld>
            <a:endParaRPr lang="zh-CN" altLang="en-US"/>
          </a:p>
        </p:txBody>
      </p:sp>
    </p:spTree>
    <p:extLst>
      <p:ext uri="{BB962C8B-B14F-4D97-AF65-F5344CB8AC3E}">
        <p14:creationId xmlns:p14="http://schemas.microsoft.com/office/powerpoint/2010/main" val="1295814066"/>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916C399-F485-3A10-E9D7-2C330A2CBD69}"/>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D771F5B-8277-FBEB-52E2-47D97E78E304}"/>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8ECFB1D-4C93-4A0A-C922-B126FC710194}"/>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675AC163-B9A5-48AF-A9AE-1CFA0807F196}"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E6386A60-CED1-A3B1-43D7-71C62C8072D1}"/>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7ABE0DA-0133-8A67-91D9-46BBD4360ACE}"/>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4481BF50-9CE2-4107-9B9C-87BA0A1DA4DF}" type="slidenum">
              <a:rPr lang="zh-CN" altLang="en-US" smtClean="0"/>
              <a:t>‹#›</a:t>
            </a:fld>
            <a:endParaRPr lang="zh-CN" altLang="en-US"/>
          </a:p>
        </p:txBody>
      </p:sp>
    </p:spTree>
    <p:extLst>
      <p:ext uri="{BB962C8B-B14F-4D97-AF65-F5344CB8AC3E}">
        <p14:creationId xmlns:p14="http://schemas.microsoft.com/office/powerpoint/2010/main" val="212505925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8BB6BC6-EEBC-13D1-131E-6FF3302A1958}"/>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ADD8018-9256-E848-01CA-468BC2C5146C}"/>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9BAE517-49FE-9740-9BF6-2D295B705A98}"/>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30F79F17-ED38-4AC7-B277-C271A6DE6F45}" type="datetimeFigureOut">
              <a:rPr lang="zh-CN" altLang="en-US" smtClean="0"/>
              <a:t>2025/12/26</a:t>
            </a:fld>
            <a:endParaRPr lang="zh-CN" altLang="en-US"/>
          </a:p>
        </p:txBody>
      </p:sp>
      <p:sp>
        <p:nvSpPr>
          <p:cNvPr id="5" name="页脚占位符 4">
            <a:extLst>
              <a:ext uri="{FF2B5EF4-FFF2-40B4-BE49-F238E27FC236}">
                <a16:creationId xmlns:a16="http://schemas.microsoft.com/office/drawing/2014/main" id="{F09CB1C0-7438-9D4B-A2BE-A16678E78CE4}"/>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8DFB34C-386F-00DC-8390-95F799F5739B}"/>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376A45CE-2377-47B9-9A22-BB1EA31D9BB4}" type="slidenum">
              <a:rPr lang="zh-CN" altLang="en-US" smtClean="0"/>
              <a:t>‹#›</a:t>
            </a:fld>
            <a:endParaRPr lang="zh-CN" altLang="en-US"/>
          </a:p>
        </p:txBody>
      </p:sp>
    </p:spTree>
    <p:extLst>
      <p:ext uri="{BB962C8B-B14F-4D97-AF65-F5344CB8AC3E}">
        <p14:creationId xmlns:p14="http://schemas.microsoft.com/office/powerpoint/2010/main" val="389510853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3DCA81C-96C2-4B5A-8E1A-62438DBDAC03}" type="datetimeFigureOut">
              <a:rPr lang="zh-CN" altLang="en-US" smtClean="0"/>
              <a:t>2025/12/26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8E309EA-92FC-436C-8006-568C3E4B446E}" type="slidenum">
              <a:rPr lang="zh-CN" altLang="en-US" smtClean="0"/>
              <a:t>‹#›</a:t>
            </a:fld>
            <a:endParaRPr lang="zh-CN" altLang="en-US"/>
          </a:p>
        </p:txBody>
      </p:sp>
    </p:spTree>
    <p:extLst>
      <p:ext uri="{BB962C8B-B14F-4D97-AF65-F5344CB8AC3E}">
        <p14:creationId xmlns:p14="http://schemas.microsoft.com/office/powerpoint/2010/main" val="32705465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3.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A396E1E1-B3B5-688D-FC1D-A0C7F40EB047}"/>
              </a:ext>
            </a:extLst>
          </p:cNvPr>
          <p:cNvSpPr>
            <a:spLocks noGrp="1"/>
          </p:cNvSpPr>
          <p:nvPr>
            <p:ph sz="quarter" idx="10"/>
          </p:nvPr>
        </p:nvSpPr>
        <p:spPr>
          <a:xfrm>
            <a:off x="2417523" y="457200"/>
            <a:ext cx="6964324" cy="1937339"/>
          </a:xfrm>
        </p:spPr>
        <p:txBody>
          <a:bodyPr/>
          <a:lstStyle/>
          <a:p>
            <a:r>
              <a:rPr lang="en-US" dirty="0">
                <a:solidFill>
                  <a:schemeClr val="accent2">
                    <a:lumMod val="75000"/>
                  </a:schemeClr>
                </a:solidFill>
                <a:latin typeface="Times New Roman" panose="02020603050405020304" pitchFamily="18" charset="0"/>
                <a:cs typeface="Times New Roman" panose="02020603050405020304" pitchFamily="18" charset="0"/>
              </a:rPr>
              <a:t>Q-Learning Driven Spectrum Prediction for</a:t>
            </a:r>
          </a:p>
          <a:p>
            <a:r>
              <a:rPr lang="en-US" dirty="0">
                <a:solidFill>
                  <a:schemeClr val="accent2">
                    <a:lumMod val="75000"/>
                  </a:schemeClr>
                </a:solidFill>
                <a:latin typeface="Times New Roman" panose="02020603050405020304" pitchFamily="18" charset="0"/>
                <a:cs typeface="Times New Roman" panose="02020603050405020304" pitchFamily="18" charset="0"/>
              </a:rPr>
              <a:t>Energy-Efficient RF-Powered D2D Communications</a:t>
            </a:r>
            <a:endParaRPr lang="zh-CN" altLang="en-US"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3" name="内容占位符 2">
            <a:extLst>
              <a:ext uri="{FF2B5EF4-FFF2-40B4-BE49-F238E27FC236}">
                <a16:creationId xmlns:a16="http://schemas.microsoft.com/office/drawing/2014/main" id="{4E1AE674-E400-9719-D9A6-3B48536ACBBD}"/>
              </a:ext>
            </a:extLst>
          </p:cNvPr>
          <p:cNvSpPr>
            <a:spLocks noGrp="1"/>
          </p:cNvSpPr>
          <p:nvPr>
            <p:ph sz="quarter" idx="11"/>
          </p:nvPr>
        </p:nvSpPr>
        <p:spPr>
          <a:xfrm>
            <a:off x="3131908" y="2571750"/>
            <a:ext cx="5707063" cy="466684"/>
          </a:xfrm>
        </p:spPr>
        <p:txBody>
          <a:bodyPr>
            <a:noAutofit/>
          </a:bodyPr>
          <a:lstStyle/>
          <a:p>
            <a:r>
              <a:rPr lang="en-US" altLang="zh-CN" sz="1800" b="1" dirty="0">
                <a:solidFill>
                  <a:srgbClr val="002060"/>
                </a:solidFill>
                <a:latin typeface="Times New Roman" panose="02020603050405020304" pitchFamily="18" charset="0"/>
                <a:cs typeface="Times New Roman" panose="02020603050405020304" pitchFamily="18" charset="0"/>
              </a:rPr>
              <a:t>Dr. Avik Banerjee</a:t>
            </a:r>
          </a:p>
          <a:p>
            <a:r>
              <a:rPr lang="en-US" altLang="zh-CN" sz="1800" b="1" dirty="0">
                <a:solidFill>
                  <a:srgbClr val="002060"/>
                </a:solidFill>
                <a:latin typeface="Times New Roman" panose="02020603050405020304" pitchFamily="18" charset="0"/>
                <a:cs typeface="Times New Roman" panose="02020603050405020304" pitchFamily="18" charset="0"/>
              </a:rPr>
              <a:t>Assistant Professor</a:t>
            </a:r>
          </a:p>
          <a:p>
            <a:r>
              <a:rPr lang="en-US" altLang="zh-CN" sz="1800" b="1" dirty="0">
                <a:solidFill>
                  <a:srgbClr val="002060"/>
                </a:solidFill>
                <a:latin typeface="Times New Roman" panose="02020603050405020304" pitchFamily="18" charset="0"/>
                <a:cs typeface="Times New Roman" panose="02020603050405020304" pitchFamily="18" charset="0"/>
              </a:rPr>
              <a:t>ECE department</a:t>
            </a:r>
          </a:p>
          <a:p>
            <a:r>
              <a:rPr lang="en-US" altLang="zh-CN" sz="1800" b="1" dirty="0">
                <a:solidFill>
                  <a:srgbClr val="002060"/>
                </a:solidFill>
                <a:latin typeface="Times New Roman" panose="02020603050405020304" pitchFamily="18" charset="0"/>
                <a:cs typeface="Times New Roman" panose="02020603050405020304" pitchFamily="18" charset="0"/>
              </a:rPr>
              <a:t>RV College of Engineering, Bengaluru, India </a:t>
            </a:r>
            <a:endParaRPr lang="zh-CN" altLang="en-US" sz="1800" b="1" dirty="0">
              <a:solidFill>
                <a:srgbClr val="002060"/>
              </a:solidFill>
              <a:latin typeface="Times New Roman" panose="02020603050405020304" pitchFamily="18" charset="0"/>
              <a:cs typeface="Times New Roman" panose="02020603050405020304" pitchFamily="18" charset="0"/>
            </a:endParaRPr>
          </a:p>
        </p:txBody>
      </p:sp>
      <p:sp>
        <p:nvSpPr>
          <p:cNvPr id="4" name="内容占位符 1">
            <a:extLst>
              <a:ext uri="{FF2B5EF4-FFF2-40B4-BE49-F238E27FC236}">
                <a16:creationId xmlns:a16="http://schemas.microsoft.com/office/drawing/2014/main" id="{7689762B-ADDE-2EED-37C5-90B199E05A65}"/>
              </a:ext>
            </a:extLst>
          </p:cNvPr>
          <p:cNvSpPr txBox="1">
            <a:spLocks/>
          </p:cNvSpPr>
          <p:nvPr/>
        </p:nvSpPr>
        <p:spPr>
          <a:xfrm>
            <a:off x="397565" y="4686300"/>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t>Slide 1</a:t>
            </a:r>
            <a:endParaRPr lang="zh-CN" altLang="en-US" sz="2000" dirty="0"/>
          </a:p>
        </p:txBody>
      </p:sp>
    </p:spTree>
    <p:extLst>
      <p:ext uri="{BB962C8B-B14F-4D97-AF65-F5344CB8AC3E}">
        <p14:creationId xmlns:p14="http://schemas.microsoft.com/office/powerpoint/2010/main" val="3191803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926EF-214A-D113-B569-15CDE80C62E6}"/>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ECDB7E27-C788-D82D-F4AF-449A5A5F3505}"/>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7" name="表格 6">
            <a:extLst>
              <a:ext uri="{FF2B5EF4-FFF2-40B4-BE49-F238E27FC236}">
                <a16:creationId xmlns:a16="http://schemas.microsoft.com/office/drawing/2014/main" id="{CB52232D-5C05-C7FF-1C0F-1AE93B613200}"/>
              </a:ext>
            </a:extLst>
          </p:cNvPr>
          <p:cNvGraphicFramePr>
            <a:graphicFrameLocks noGrp="1"/>
          </p:cNvGraphicFramePr>
          <p:nvPr>
            <p:extLst>
              <p:ext uri="{D42A27DB-BD31-4B8C-83A1-F6EECF244321}">
                <p14:modId xmlns:p14="http://schemas.microsoft.com/office/powerpoint/2010/main" val="333008876"/>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State-Action Reward</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24B117C1-36EF-FF06-9D79-71BA6F477EF3}"/>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30B631A5-62CC-08C2-EDE2-FDDF5119D108}"/>
              </a:ext>
            </a:extLst>
          </p:cNvPr>
          <p:cNvSpPr txBox="1"/>
          <p:nvPr/>
        </p:nvSpPr>
        <p:spPr>
          <a:xfrm>
            <a:off x="447620" y="830211"/>
            <a:ext cx="8208000" cy="830997"/>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Correct prediction leads to </a:t>
            </a:r>
            <a:r>
              <a:rPr lang="en-US" sz="1600" b="1" dirty="0">
                <a:latin typeface="Times New Roman" panose="02020603050405020304" pitchFamily="18" charset="0"/>
                <a:cs typeface="Times New Roman" panose="02020603050405020304" pitchFamily="18" charset="0"/>
              </a:rPr>
              <a:t>state-action reward (r) </a:t>
            </a:r>
            <a:r>
              <a:rPr lang="en-US" sz="1600" dirty="0">
                <a:latin typeface="Times New Roman" panose="02020603050405020304" pitchFamily="18" charset="0"/>
                <a:cs typeface="Times New Roman" panose="02020603050405020304" pitchFamily="18" charset="0"/>
              </a:rPr>
              <a:t>while wrong prediction due to state-action is negatively rewarded i.e. </a:t>
            </a:r>
            <a:r>
              <a:rPr lang="en-US" sz="1600" b="1" dirty="0">
                <a:latin typeface="Times New Roman" panose="02020603050405020304" pitchFamily="18" charset="0"/>
                <a:cs typeface="Times New Roman" panose="02020603050405020304" pitchFamily="18" charset="0"/>
              </a:rPr>
              <a:t>a penalty </a:t>
            </a:r>
            <a:r>
              <a:rPr lang="en-US" sz="1600" dirty="0">
                <a:latin typeface="Times New Roman" panose="02020603050405020304" pitchFamily="18" charset="0"/>
                <a:cs typeface="Times New Roman" panose="02020603050405020304" pitchFamily="18" charset="0"/>
              </a:rPr>
              <a:t>is assigned in cumulative reward function </a:t>
            </a:r>
            <a:r>
              <a:rPr lang="en-US" sz="1600" b="1" dirty="0">
                <a:latin typeface="Times New Roman" panose="02020603050405020304" pitchFamily="18" charset="0"/>
                <a:cs typeface="Times New Roman" panose="02020603050405020304" pitchFamily="18" charset="0"/>
              </a:rPr>
              <a:t>Reward (r)</a:t>
            </a:r>
            <a:r>
              <a:rPr lang="en-US" sz="1600" dirty="0">
                <a:latin typeface="Times New Roman" panose="02020603050405020304" pitchFamily="18" charset="0"/>
                <a:cs typeface="Times New Roman" panose="02020603050405020304" pitchFamily="18" charset="0"/>
              </a:rPr>
              <a:t> and </a:t>
            </a:r>
            <a:r>
              <a:rPr lang="en-US" sz="1600" b="1" dirty="0">
                <a:latin typeface="Times New Roman" panose="02020603050405020304" pitchFamily="18" charset="0"/>
                <a:cs typeface="Times New Roman" panose="02020603050405020304" pitchFamily="18" charset="0"/>
              </a:rPr>
              <a:t>Penalty (p) </a:t>
            </a:r>
            <a:r>
              <a:rPr lang="en-US" sz="1600" dirty="0">
                <a:latin typeface="Times New Roman" panose="02020603050405020304" pitchFamily="18" charset="0"/>
                <a:cs typeface="Times New Roman" panose="02020603050405020304" pitchFamily="18" charset="0"/>
              </a:rPr>
              <a:t>are defined as follows</a:t>
            </a:r>
          </a:p>
        </p:txBody>
      </p:sp>
      <p:sp>
        <p:nvSpPr>
          <p:cNvPr id="4" name="TextBox 3">
            <a:extLst>
              <a:ext uri="{FF2B5EF4-FFF2-40B4-BE49-F238E27FC236}">
                <a16:creationId xmlns:a16="http://schemas.microsoft.com/office/drawing/2014/main" id="{1B120065-CCA5-2A2E-5E2A-974EBB813E4A}"/>
              </a:ext>
            </a:extLst>
          </p:cNvPr>
          <p:cNvSpPr txBox="1"/>
          <p:nvPr/>
        </p:nvSpPr>
        <p:spPr>
          <a:xfrm>
            <a:off x="467999" y="2923953"/>
            <a:ext cx="8207999" cy="584775"/>
          </a:xfrm>
          <a:prstGeom prst="rect">
            <a:avLst/>
          </a:prstGeom>
          <a:noFill/>
        </p:spPr>
        <p:txBody>
          <a:bodyPr wrap="square">
            <a:spAutoFit/>
          </a:bodyPr>
          <a:lstStyle/>
          <a:p>
            <a:pPr algn="l"/>
            <a:r>
              <a:rPr lang="en-US" sz="1600" b="0" i="0" u="none" strike="noStrike" baseline="0" dirty="0">
                <a:latin typeface="Times New Roman" panose="02020603050405020304" pitchFamily="18" charset="0"/>
                <a:cs typeface="Times New Roman" panose="02020603050405020304" pitchFamily="18" charset="0"/>
              </a:rPr>
              <a:t>At time instant </a:t>
            </a:r>
            <a:r>
              <a:rPr lang="en-US" sz="1600" b="1" i="0" u="none" strike="noStrike" baseline="0" dirty="0">
                <a:latin typeface="Times New Roman" panose="02020603050405020304" pitchFamily="18" charset="0"/>
                <a:cs typeface="Times New Roman" panose="02020603050405020304" pitchFamily="18" charset="0"/>
              </a:rPr>
              <a:t>t</a:t>
            </a:r>
            <a:r>
              <a:rPr lang="en-US" sz="1600" b="0" i="0" u="none" strike="noStrike" baseline="0" dirty="0">
                <a:latin typeface="Times New Roman" panose="02020603050405020304" pitchFamily="18" charset="0"/>
                <a:cs typeface="Times New Roman" panose="02020603050405020304" pitchFamily="18" charset="0"/>
              </a:rPr>
              <a:t>, with prediction of PU spectrum state, SU updates the Q table with weight </a:t>
            </a:r>
            <a:r>
              <a:rPr lang="en-US" sz="1600" b="1" i="0" u="none" strike="noStrike" baseline="0" dirty="0">
                <a:latin typeface="Times New Roman" panose="02020603050405020304" pitchFamily="18" charset="0"/>
                <a:cs typeface="Times New Roman" panose="02020603050405020304" pitchFamily="18" charset="0"/>
              </a:rPr>
              <a:t>‘w’ </a:t>
            </a:r>
            <a:r>
              <a:rPr lang="en-US" sz="1600" b="0" i="0" u="none" strike="noStrike" baseline="0" dirty="0">
                <a:latin typeface="Times New Roman" panose="02020603050405020304" pitchFamily="18" charset="0"/>
                <a:cs typeface="Times New Roman" panose="02020603050405020304" pitchFamily="18" charset="0"/>
              </a:rPr>
              <a:t>as follows:</a:t>
            </a:r>
            <a:endParaRPr lang="en-US" sz="1600"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DC30069A-7BF8-533C-422B-191BACC81F1E}"/>
                  </a:ext>
                </a:extLst>
              </p:cNvPr>
              <p:cNvSpPr txBox="1"/>
              <p:nvPr/>
            </p:nvSpPr>
            <p:spPr>
              <a:xfrm>
                <a:off x="564412" y="4428253"/>
                <a:ext cx="6794204" cy="338554"/>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w</a:t>
                </a:r>
                <a:r>
                  <a:rPr lang="en-US" sz="1600" b="0" i="0" u="none" strike="noStrike" baseline="0" dirty="0">
                    <a:latin typeface="Times New Roman" panose="02020603050405020304" pitchFamily="18" charset="0"/>
                    <a:cs typeface="Times New Roman" panose="02020603050405020304" pitchFamily="18" charset="0"/>
                  </a:rPr>
                  <a:t>here, </a:t>
                </a:r>
                <a:r>
                  <a:rPr lang="en-US" sz="1600" b="1" i="0" u="none" strike="noStrike" baseline="0" dirty="0">
                    <a:latin typeface="Times New Roman" panose="02020603050405020304" pitchFamily="18" charset="0"/>
                    <a:cs typeface="Times New Roman" panose="02020603050405020304" pitchFamily="18" charset="0"/>
                  </a:rPr>
                  <a:t>learning</a:t>
                </a:r>
                <a:r>
                  <a:rPr lang="en-US" sz="1600" b="0" i="0" u="none" strike="noStrike" baseline="0" dirty="0">
                    <a:latin typeface="Times New Roman" panose="02020603050405020304" pitchFamily="18" charset="0"/>
                    <a:cs typeface="Times New Roman" panose="02020603050405020304" pitchFamily="18" charset="0"/>
                  </a:rPr>
                  <a:t> and </a:t>
                </a:r>
                <a:r>
                  <a:rPr lang="en-US" sz="1600" b="1" i="0" u="none" strike="noStrike" baseline="0" dirty="0">
                    <a:latin typeface="Times New Roman" panose="02020603050405020304" pitchFamily="18" charset="0"/>
                    <a:cs typeface="Times New Roman" panose="02020603050405020304" pitchFamily="18" charset="0"/>
                  </a:rPr>
                  <a:t>discount factors </a:t>
                </a:r>
                <a:r>
                  <a:rPr lang="en-US" sz="1600" b="0" i="0" u="none" strike="noStrike" baseline="0" dirty="0">
                    <a:latin typeface="Times New Roman" panose="02020603050405020304" pitchFamily="18" charset="0"/>
                    <a:cs typeface="Times New Roman" panose="02020603050405020304" pitchFamily="18" charset="0"/>
                  </a:rPr>
                  <a:t>are denoted by </a:t>
                </a:r>
                <a14:m>
                  <m:oMath xmlns:m="http://schemas.openxmlformats.org/officeDocument/2006/math">
                    <m:r>
                      <a:rPr lang="el-GR" sz="1600" b="1" i="1">
                        <a:latin typeface="Cambria Math" panose="02040503050406030204" pitchFamily="18" charset="0"/>
                      </a:rPr>
                      <m:t>𝝆</m:t>
                    </m:r>
                    <m:r>
                      <a:rPr lang="el-GR" sz="1600" i="1">
                        <a:latin typeface="Cambria Math" panose="02040503050406030204" pitchFamily="18" charset="0"/>
                      </a:rPr>
                      <m:t> </m:t>
                    </m:r>
                  </m:oMath>
                </a14:m>
                <a:r>
                  <a:rPr lang="en-US" sz="1600" b="0" i="0" u="none" strike="noStrike" baseline="0" dirty="0">
                    <a:latin typeface="Times New Roman" panose="02020603050405020304" pitchFamily="18" charset="0"/>
                    <a:cs typeface="Times New Roman" panose="02020603050405020304" pitchFamily="18" charset="0"/>
                  </a:rPr>
                  <a:t>and  </a:t>
                </a:r>
                <a14:m>
                  <m:oMath xmlns:m="http://schemas.openxmlformats.org/officeDocument/2006/math">
                    <m:r>
                      <a:rPr lang="el-GR" sz="1600" b="1" i="1">
                        <a:latin typeface="Cambria Math" panose="02040503050406030204" pitchFamily="18" charset="0"/>
                      </a:rPr>
                      <m:t>𝜷</m:t>
                    </m:r>
                    <m:r>
                      <a:rPr lang="en-US" sz="1600" b="1" i="1" smtClean="0">
                        <a:latin typeface="Cambria Math" panose="02040503050406030204" pitchFamily="18" charset="0"/>
                      </a:rPr>
                      <m:t>, </m:t>
                    </m:r>
                  </m:oMath>
                </a14:m>
                <a:r>
                  <a:rPr lang="en-US" sz="1600" b="0" i="0" u="none" strike="noStrike" baseline="0" dirty="0">
                    <a:latin typeface="Times New Roman" panose="02020603050405020304" pitchFamily="18" charset="0"/>
                    <a:cs typeface="Times New Roman" panose="02020603050405020304" pitchFamily="18" charset="0"/>
                  </a:rPr>
                  <a:t>respectively.</a:t>
                </a:r>
                <a:endParaRPr lang="en-US" sz="1600" dirty="0">
                  <a:latin typeface="Times New Roman" panose="02020603050405020304" pitchFamily="18" charset="0"/>
                  <a:cs typeface="Times New Roman" panose="02020603050405020304" pitchFamily="18" charset="0"/>
                </a:endParaRPr>
              </a:p>
            </p:txBody>
          </p:sp>
        </mc:Choice>
        <mc:Fallback>
          <p:sp>
            <p:nvSpPr>
              <p:cNvPr id="8" name="TextBox 7">
                <a:extLst>
                  <a:ext uri="{FF2B5EF4-FFF2-40B4-BE49-F238E27FC236}">
                    <a16:creationId xmlns:a16="http://schemas.microsoft.com/office/drawing/2014/main" id="{DC30069A-7BF8-533C-422B-191BACC81F1E}"/>
                  </a:ext>
                </a:extLst>
              </p:cNvPr>
              <p:cNvSpPr txBox="1">
                <a:spLocks noRot="1" noChangeAspect="1" noMove="1" noResize="1" noEditPoints="1" noAdjustHandles="1" noChangeArrowheads="1" noChangeShapeType="1" noTextEdit="1"/>
              </p:cNvSpPr>
              <p:nvPr/>
            </p:nvSpPr>
            <p:spPr>
              <a:xfrm>
                <a:off x="564412" y="4428253"/>
                <a:ext cx="6794204" cy="338554"/>
              </a:xfrm>
              <a:prstGeom prst="rect">
                <a:avLst/>
              </a:prstGeom>
              <a:blipFill>
                <a:blip r:embed="rId2"/>
                <a:stretch>
                  <a:fillRect l="-539" t="-5357" b="-21429"/>
                </a:stretch>
              </a:blipFill>
            </p:spPr>
            <p:txBody>
              <a:bodyPr/>
              <a:lstStyle/>
              <a:p>
                <a:r>
                  <a:rPr lang="en-US">
                    <a:noFill/>
                  </a:rPr>
                  <a:t> </a:t>
                </a:r>
              </a:p>
            </p:txBody>
          </p:sp>
        </mc:Fallback>
      </mc:AlternateContent>
      <p:grpSp>
        <p:nvGrpSpPr>
          <p:cNvPr id="13" name="Group 4">
            <a:extLst>
              <a:ext uri="{FF2B5EF4-FFF2-40B4-BE49-F238E27FC236}">
                <a16:creationId xmlns:a16="http://schemas.microsoft.com/office/drawing/2014/main" id="{25605826-6C07-1A93-1C90-BA6CE5F98CF3}"/>
              </a:ext>
            </a:extLst>
          </p:cNvPr>
          <p:cNvGrpSpPr>
            <a:grpSpLocks noChangeAspect="1"/>
          </p:cNvGrpSpPr>
          <p:nvPr/>
        </p:nvGrpSpPr>
        <p:grpSpPr bwMode="auto">
          <a:xfrm>
            <a:off x="3232298" y="1665874"/>
            <a:ext cx="2862085" cy="1258079"/>
            <a:chOff x="0" y="1464"/>
            <a:chExt cx="3235" cy="1422"/>
          </a:xfrm>
        </p:grpSpPr>
        <p:sp>
          <p:nvSpPr>
            <p:cNvPr id="14" name="AutoShape 3">
              <a:extLst>
                <a:ext uri="{FF2B5EF4-FFF2-40B4-BE49-F238E27FC236}">
                  <a16:creationId xmlns:a16="http://schemas.microsoft.com/office/drawing/2014/main" id="{E07CBF40-FD65-7DF9-0FB8-E97B67574B6B}"/>
                </a:ext>
              </a:extLst>
            </p:cNvPr>
            <p:cNvSpPr>
              <a:spLocks noChangeAspect="1" noChangeArrowheads="1" noTextEdit="1"/>
            </p:cNvSpPr>
            <p:nvPr/>
          </p:nvSpPr>
          <p:spPr bwMode="auto">
            <a:xfrm>
              <a:off x="0" y="1464"/>
              <a:ext cx="3235" cy="1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6149" name="Picture 5">
              <a:extLst>
                <a:ext uri="{FF2B5EF4-FFF2-40B4-BE49-F238E27FC236}">
                  <a16:creationId xmlns:a16="http://schemas.microsoft.com/office/drawing/2014/main" id="{BB4B7B93-4271-51D7-A44A-82BA4DDAD4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64"/>
              <a:ext cx="3237"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Group 8">
            <a:extLst>
              <a:ext uri="{FF2B5EF4-FFF2-40B4-BE49-F238E27FC236}">
                <a16:creationId xmlns:a16="http://schemas.microsoft.com/office/drawing/2014/main" id="{3679747E-5AEF-774C-B479-7E30F43097EB}"/>
              </a:ext>
            </a:extLst>
          </p:cNvPr>
          <p:cNvGrpSpPr>
            <a:grpSpLocks noChangeAspect="1"/>
          </p:cNvGrpSpPr>
          <p:nvPr/>
        </p:nvGrpSpPr>
        <p:grpSpPr bwMode="auto">
          <a:xfrm>
            <a:off x="2329326" y="3465516"/>
            <a:ext cx="5219790" cy="847773"/>
            <a:chOff x="195" y="1807"/>
            <a:chExt cx="5760" cy="1014"/>
          </a:xfrm>
        </p:grpSpPr>
        <p:sp>
          <p:nvSpPr>
            <p:cNvPr id="18" name="AutoShape 7">
              <a:extLst>
                <a:ext uri="{FF2B5EF4-FFF2-40B4-BE49-F238E27FC236}">
                  <a16:creationId xmlns:a16="http://schemas.microsoft.com/office/drawing/2014/main" id="{6A2716EF-B547-65E3-9BD3-C2AC4B75DD60}"/>
                </a:ext>
              </a:extLst>
            </p:cNvPr>
            <p:cNvSpPr>
              <a:spLocks noChangeAspect="1" noChangeArrowheads="1" noTextEdit="1"/>
            </p:cNvSpPr>
            <p:nvPr/>
          </p:nvSpPr>
          <p:spPr bwMode="auto">
            <a:xfrm>
              <a:off x="195" y="1807"/>
              <a:ext cx="5760" cy="1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6153" name="Picture 9">
              <a:extLst>
                <a:ext uri="{FF2B5EF4-FFF2-40B4-BE49-F238E27FC236}">
                  <a16:creationId xmlns:a16="http://schemas.microsoft.com/office/drawing/2014/main" id="{19240B05-0D50-BDB6-FD47-8005786C9F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 y="1807"/>
              <a:ext cx="5763" cy="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内容占位符 1">
            <a:extLst>
              <a:ext uri="{FF2B5EF4-FFF2-40B4-BE49-F238E27FC236}">
                <a16:creationId xmlns:a16="http://schemas.microsoft.com/office/drawing/2014/main" id="{F81286DD-94AB-4318-782E-B6849EF5F737}"/>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10</a:t>
            </a:r>
            <a:endParaRPr lang="zh-CN" altLang="en-US" sz="2000" dirty="0">
              <a:latin typeface="+mn-lt"/>
            </a:endParaRPr>
          </a:p>
        </p:txBody>
      </p:sp>
    </p:spTree>
    <p:extLst>
      <p:ext uri="{BB962C8B-B14F-4D97-AF65-F5344CB8AC3E}">
        <p14:creationId xmlns:p14="http://schemas.microsoft.com/office/powerpoint/2010/main" val="568654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2C276-945A-8192-08DB-AE20B9A46DFB}"/>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8FC70478-94D5-F0E2-F81E-C2965D884688}"/>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8FACB424-2E43-9C91-F1B3-17406C596C83}"/>
              </a:ext>
            </a:extLst>
          </p:cNvPr>
          <p:cNvGraphicFramePr>
            <a:graphicFrameLocks noGrp="1"/>
          </p:cNvGraphicFramePr>
          <p:nvPr>
            <p:extLst>
              <p:ext uri="{D42A27DB-BD31-4B8C-83A1-F6EECF244321}">
                <p14:modId xmlns:p14="http://schemas.microsoft.com/office/powerpoint/2010/main" val="3220320665"/>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Pseudo-code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A11A2DD4-DC32-8A92-2299-DD3F442D0F23}"/>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639329D2-8720-72F8-2BCD-6F3947C7CF90}"/>
              </a:ext>
            </a:extLst>
          </p:cNvPr>
          <p:cNvSpPr txBox="1"/>
          <p:nvPr/>
        </p:nvSpPr>
        <p:spPr>
          <a:xfrm>
            <a:off x="468000" y="1007877"/>
            <a:ext cx="8208000" cy="830997"/>
          </a:xfrm>
          <a:prstGeom prst="rect">
            <a:avLst/>
          </a:prstGeom>
          <a:noFill/>
        </p:spPr>
        <p:txBody>
          <a:bodyPr wrap="square">
            <a:spAutoFit/>
          </a:bodyPr>
          <a:lstStyle/>
          <a:p>
            <a:endParaRPr lang="en-US" altLang="en-US" sz="1600" dirty="0">
              <a:latin typeface="Times New Roman" panose="02020603050405020304" pitchFamily="18" charset="0"/>
              <a:cs typeface="Times New Roman" panose="02020603050405020304" pitchFamily="18" charset="0"/>
            </a:endParaRPr>
          </a:p>
          <a:p>
            <a:pPr algn="l"/>
            <a:endParaRPr lang="en-US" sz="1600" b="0" i="0" u="none" strike="noStrike" baseline="0" dirty="0">
              <a:latin typeface="Times New Roman" panose="02020603050405020304" pitchFamily="18" charset="0"/>
              <a:cs typeface="Times New Roman" panose="02020603050405020304" pitchFamily="18" charset="0"/>
            </a:endParaRPr>
          </a:p>
          <a:p>
            <a:pPr algn="l"/>
            <a:endParaRPr lang="en-US" sz="1600" dirty="0">
              <a:latin typeface="Times New Roman" panose="02020603050405020304" pitchFamily="18" charset="0"/>
              <a:cs typeface="Times New Roman" panose="02020603050405020304" pitchFamily="18" charset="0"/>
            </a:endParaRPr>
          </a:p>
        </p:txBody>
      </p:sp>
      <p:grpSp>
        <p:nvGrpSpPr>
          <p:cNvPr id="6" name="Group 4">
            <a:extLst>
              <a:ext uri="{FF2B5EF4-FFF2-40B4-BE49-F238E27FC236}">
                <a16:creationId xmlns:a16="http://schemas.microsoft.com/office/drawing/2014/main" id="{0045D43D-C9A4-EC9B-854E-A4CCA5A90A78}"/>
              </a:ext>
            </a:extLst>
          </p:cNvPr>
          <p:cNvGrpSpPr>
            <a:grpSpLocks noChangeAspect="1"/>
          </p:cNvGrpSpPr>
          <p:nvPr/>
        </p:nvGrpSpPr>
        <p:grpSpPr bwMode="auto">
          <a:xfrm>
            <a:off x="734256" y="832391"/>
            <a:ext cx="4001098" cy="4298261"/>
            <a:chOff x="1372" y="0"/>
            <a:chExt cx="3016" cy="3240"/>
          </a:xfrm>
        </p:grpSpPr>
        <p:sp>
          <p:nvSpPr>
            <p:cNvPr id="8" name="AutoShape 3">
              <a:extLst>
                <a:ext uri="{FF2B5EF4-FFF2-40B4-BE49-F238E27FC236}">
                  <a16:creationId xmlns:a16="http://schemas.microsoft.com/office/drawing/2014/main" id="{A9E5DA7B-B48D-4728-3C6F-F2469B780542}"/>
                </a:ext>
              </a:extLst>
            </p:cNvPr>
            <p:cNvSpPr>
              <a:spLocks noChangeAspect="1" noChangeArrowheads="1" noTextEdit="1"/>
            </p:cNvSpPr>
            <p:nvPr/>
          </p:nvSpPr>
          <p:spPr bwMode="auto">
            <a:xfrm>
              <a:off x="1372" y="0"/>
              <a:ext cx="3016" cy="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7173" name="Picture 5">
              <a:extLst>
                <a:ext uri="{FF2B5EF4-FFF2-40B4-BE49-F238E27FC236}">
                  <a16:creationId xmlns:a16="http://schemas.microsoft.com/office/drawing/2014/main" id="{EA67A1FD-E586-F538-06B0-4811512158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2" y="0"/>
              <a:ext cx="3017" cy="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Picture 5">
            <a:extLst>
              <a:ext uri="{FF2B5EF4-FFF2-40B4-BE49-F238E27FC236}">
                <a16:creationId xmlns:a16="http://schemas.microsoft.com/office/drawing/2014/main" id="{BF0F9636-C0D8-DB83-19BE-E41D27D70D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8474" y="1941826"/>
            <a:ext cx="2863854" cy="1259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rrow: Right 10">
            <a:extLst>
              <a:ext uri="{FF2B5EF4-FFF2-40B4-BE49-F238E27FC236}">
                <a16:creationId xmlns:a16="http://schemas.microsoft.com/office/drawing/2014/main" id="{D00EA0C5-BBA5-65F4-C60C-44A5B80B505B}"/>
              </a:ext>
            </a:extLst>
          </p:cNvPr>
          <p:cNvSpPr/>
          <p:nvPr/>
        </p:nvSpPr>
        <p:spPr>
          <a:xfrm>
            <a:off x="7597916" y="2203315"/>
            <a:ext cx="169617" cy="9486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12" name="Arrow: Right 11">
            <a:extLst>
              <a:ext uri="{FF2B5EF4-FFF2-40B4-BE49-F238E27FC236}">
                <a16:creationId xmlns:a16="http://schemas.microsoft.com/office/drawing/2014/main" id="{ED6BF59B-9C0E-0051-F966-E7AA80AE5A9C}"/>
              </a:ext>
            </a:extLst>
          </p:cNvPr>
          <p:cNvSpPr/>
          <p:nvPr/>
        </p:nvSpPr>
        <p:spPr>
          <a:xfrm>
            <a:off x="7643986" y="2812920"/>
            <a:ext cx="169617" cy="9486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13" name="TextBox 12">
            <a:extLst>
              <a:ext uri="{FF2B5EF4-FFF2-40B4-BE49-F238E27FC236}">
                <a16:creationId xmlns:a16="http://schemas.microsoft.com/office/drawing/2014/main" id="{32C8209E-4C5E-AF82-3901-71D0D78F0686}"/>
              </a:ext>
            </a:extLst>
          </p:cNvPr>
          <p:cNvSpPr txBox="1"/>
          <p:nvPr/>
        </p:nvSpPr>
        <p:spPr>
          <a:xfrm>
            <a:off x="7792337" y="2054751"/>
            <a:ext cx="1207295" cy="338554"/>
          </a:xfrm>
          <a:prstGeom prst="rect">
            <a:avLst/>
          </a:prstGeom>
          <a:noFill/>
        </p:spPr>
        <p:txBody>
          <a:bodyPr wrap="square">
            <a:spAutoFit/>
          </a:bodyPr>
          <a:lstStyle/>
          <a:p>
            <a:pPr algn="just"/>
            <a:r>
              <a:rPr lang="en-US" sz="1600" b="1" i="0" u="none" strike="noStrike" baseline="0" dirty="0">
                <a:solidFill>
                  <a:srgbClr val="C00000"/>
                </a:solidFill>
                <a:latin typeface="Times New Roman" panose="02020603050405020304" pitchFamily="18" charset="0"/>
                <a:cs typeface="Times New Roman" panose="02020603050405020304" pitchFamily="18" charset="0"/>
              </a:rPr>
              <a:t>Eq. (9)</a:t>
            </a:r>
          </a:p>
        </p:txBody>
      </p:sp>
      <p:sp>
        <p:nvSpPr>
          <p:cNvPr id="14" name="TextBox 13">
            <a:extLst>
              <a:ext uri="{FF2B5EF4-FFF2-40B4-BE49-F238E27FC236}">
                <a16:creationId xmlns:a16="http://schemas.microsoft.com/office/drawing/2014/main" id="{90BB3EA3-264B-A7C6-C9B8-F1308C9D2A51}"/>
              </a:ext>
            </a:extLst>
          </p:cNvPr>
          <p:cNvSpPr txBox="1"/>
          <p:nvPr/>
        </p:nvSpPr>
        <p:spPr>
          <a:xfrm>
            <a:off x="7792337" y="2669810"/>
            <a:ext cx="1207295" cy="338554"/>
          </a:xfrm>
          <a:prstGeom prst="rect">
            <a:avLst/>
          </a:prstGeom>
          <a:noFill/>
        </p:spPr>
        <p:txBody>
          <a:bodyPr wrap="square">
            <a:spAutoFit/>
          </a:bodyPr>
          <a:lstStyle/>
          <a:p>
            <a:pPr algn="just"/>
            <a:r>
              <a:rPr lang="en-US" sz="1600" b="1" i="0" u="none" strike="noStrike" baseline="0" dirty="0">
                <a:solidFill>
                  <a:srgbClr val="C00000"/>
                </a:solidFill>
                <a:latin typeface="Times New Roman" panose="02020603050405020304" pitchFamily="18" charset="0"/>
                <a:cs typeface="Times New Roman" panose="02020603050405020304" pitchFamily="18" charset="0"/>
              </a:rPr>
              <a:t>Eq. (10)</a:t>
            </a:r>
          </a:p>
        </p:txBody>
      </p:sp>
      <p:sp>
        <p:nvSpPr>
          <p:cNvPr id="15" name="内容占位符 1">
            <a:extLst>
              <a:ext uri="{FF2B5EF4-FFF2-40B4-BE49-F238E27FC236}">
                <a16:creationId xmlns:a16="http://schemas.microsoft.com/office/drawing/2014/main" id="{9D0F7A06-9E83-5678-0911-DBE9D672B81E}"/>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11</a:t>
            </a:r>
            <a:endParaRPr lang="zh-CN" altLang="en-US" sz="2000" dirty="0">
              <a:latin typeface="+mn-lt"/>
            </a:endParaRPr>
          </a:p>
        </p:txBody>
      </p:sp>
    </p:spTree>
    <p:extLst>
      <p:ext uri="{BB962C8B-B14F-4D97-AF65-F5344CB8AC3E}">
        <p14:creationId xmlns:p14="http://schemas.microsoft.com/office/powerpoint/2010/main" val="1511409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478BB-9867-BD25-3DDA-5D5A9714A7E3}"/>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7D12C74F-522F-23BD-3AAC-1AF8B687E483}"/>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76C59EE3-0FD3-436D-AAEA-FF54103410F1}"/>
              </a:ext>
            </a:extLst>
          </p:cNvPr>
          <p:cNvGraphicFramePr>
            <a:graphicFrameLocks noGrp="1"/>
          </p:cNvGraphicFramePr>
          <p:nvPr>
            <p:extLst>
              <p:ext uri="{D42A27DB-BD31-4B8C-83A1-F6EECF244321}">
                <p14:modId xmlns:p14="http://schemas.microsoft.com/office/powerpoint/2010/main" val="3117126764"/>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Simulation Results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dirty="0"/>
                        <a:t>Result 1</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34E6AA2C-7E20-B65B-0956-E2756B9038C9}"/>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FE73CEB6-1D8D-DF5C-CE93-5BE5A928E6C5}"/>
              </a:ext>
            </a:extLst>
          </p:cNvPr>
          <p:cNvSpPr txBox="1"/>
          <p:nvPr/>
        </p:nvSpPr>
        <p:spPr>
          <a:xfrm>
            <a:off x="468000" y="1007877"/>
            <a:ext cx="8208000" cy="830997"/>
          </a:xfrm>
          <a:prstGeom prst="rect">
            <a:avLst/>
          </a:prstGeom>
          <a:noFill/>
        </p:spPr>
        <p:txBody>
          <a:bodyPr wrap="square">
            <a:spAutoFit/>
          </a:bodyPr>
          <a:lstStyle/>
          <a:p>
            <a:endParaRPr lang="en-US" altLang="en-US" sz="1600" dirty="0">
              <a:latin typeface="Times New Roman" panose="02020603050405020304" pitchFamily="18" charset="0"/>
              <a:cs typeface="Times New Roman" panose="02020603050405020304" pitchFamily="18" charset="0"/>
            </a:endParaRPr>
          </a:p>
          <a:p>
            <a:pPr algn="l"/>
            <a:endParaRPr lang="en-US" sz="1600" b="0" i="0" u="none" strike="noStrike" baseline="0" dirty="0">
              <a:latin typeface="Times New Roman" panose="02020603050405020304" pitchFamily="18" charset="0"/>
              <a:cs typeface="Times New Roman" panose="02020603050405020304" pitchFamily="18" charset="0"/>
            </a:endParaRPr>
          </a:p>
          <a:p>
            <a:pPr algn="l"/>
            <a:endParaRPr lang="en-US" sz="1600"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AFF9F9B6-96E1-352A-042C-7997C6347D51}"/>
              </a:ext>
            </a:extLst>
          </p:cNvPr>
          <p:cNvSpPr txBox="1"/>
          <p:nvPr/>
        </p:nvSpPr>
        <p:spPr>
          <a:xfrm>
            <a:off x="288597" y="838600"/>
            <a:ext cx="2412704" cy="338554"/>
          </a:xfrm>
          <a:prstGeom prst="rect">
            <a:avLst/>
          </a:prstGeom>
          <a:noFill/>
        </p:spPr>
        <p:txBody>
          <a:bodyPr wrap="square">
            <a:spAutoFit/>
          </a:bodyPr>
          <a:lstStyle/>
          <a:p>
            <a:pPr algn="just"/>
            <a:r>
              <a:rPr lang="en-US" sz="1600" b="1" i="0" u="none" strike="noStrike" baseline="0" dirty="0">
                <a:solidFill>
                  <a:srgbClr val="C00000"/>
                </a:solidFill>
                <a:latin typeface="Times New Roman" panose="02020603050405020304" pitchFamily="18" charset="0"/>
                <a:cs typeface="Times New Roman" panose="02020603050405020304" pitchFamily="18" charset="0"/>
              </a:rPr>
              <a:t>Simulation Parameter: </a:t>
            </a:r>
          </a:p>
        </p:txBody>
      </p:sp>
      <p:pic>
        <p:nvPicPr>
          <p:cNvPr id="10" name="Picture 9">
            <a:extLst>
              <a:ext uri="{FF2B5EF4-FFF2-40B4-BE49-F238E27FC236}">
                <a16:creationId xmlns:a16="http://schemas.microsoft.com/office/drawing/2014/main" id="{69DDCBCF-9697-1F10-4AD9-A881DDBE9B00}"/>
              </a:ext>
            </a:extLst>
          </p:cNvPr>
          <p:cNvPicPr>
            <a:picLocks noChangeAspect="1"/>
          </p:cNvPicPr>
          <p:nvPr/>
        </p:nvPicPr>
        <p:blipFill>
          <a:blip r:embed="rId2"/>
          <a:stretch>
            <a:fillRect/>
          </a:stretch>
        </p:blipFill>
        <p:spPr>
          <a:xfrm>
            <a:off x="288598" y="1177155"/>
            <a:ext cx="4453524" cy="913143"/>
          </a:xfrm>
          <a:prstGeom prst="rect">
            <a:avLst/>
          </a:prstGeom>
        </p:spPr>
      </p:pic>
      <p:grpSp>
        <p:nvGrpSpPr>
          <p:cNvPr id="13" name="Group 4">
            <a:extLst>
              <a:ext uri="{FF2B5EF4-FFF2-40B4-BE49-F238E27FC236}">
                <a16:creationId xmlns:a16="http://schemas.microsoft.com/office/drawing/2014/main" id="{D5DF8211-0BBA-26FB-7290-579BC3ECA9D2}"/>
              </a:ext>
            </a:extLst>
          </p:cNvPr>
          <p:cNvGrpSpPr>
            <a:grpSpLocks noChangeAspect="1"/>
          </p:cNvGrpSpPr>
          <p:nvPr/>
        </p:nvGrpSpPr>
        <p:grpSpPr bwMode="auto">
          <a:xfrm>
            <a:off x="222727" y="2118639"/>
            <a:ext cx="3843706" cy="2609725"/>
            <a:chOff x="494" y="0"/>
            <a:chExt cx="4772" cy="3240"/>
          </a:xfrm>
        </p:grpSpPr>
        <p:sp>
          <p:nvSpPr>
            <p:cNvPr id="14" name="AutoShape 3">
              <a:extLst>
                <a:ext uri="{FF2B5EF4-FFF2-40B4-BE49-F238E27FC236}">
                  <a16:creationId xmlns:a16="http://schemas.microsoft.com/office/drawing/2014/main" id="{9EB6810E-1889-4D61-ED27-FC040825B816}"/>
                </a:ext>
              </a:extLst>
            </p:cNvPr>
            <p:cNvSpPr>
              <a:spLocks noChangeAspect="1" noChangeArrowheads="1" noTextEdit="1"/>
            </p:cNvSpPr>
            <p:nvPr/>
          </p:nvSpPr>
          <p:spPr bwMode="auto">
            <a:xfrm>
              <a:off x="494" y="0"/>
              <a:ext cx="4772" cy="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8197" name="Picture 5">
              <a:extLst>
                <a:ext uri="{FF2B5EF4-FFF2-40B4-BE49-F238E27FC236}">
                  <a16:creationId xmlns:a16="http://schemas.microsoft.com/office/drawing/2014/main" id="{7DBCF16D-4291-2C74-9B38-E17960F3FC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 y="0"/>
              <a:ext cx="4774" cy="3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4">
            <a:extLst>
              <a:ext uri="{FF2B5EF4-FFF2-40B4-BE49-F238E27FC236}">
                <a16:creationId xmlns:a16="http://schemas.microsoft.com/office/drawing/2014/main" id="{7B96639B-FF54-48B6-B5A9-C5CAAD1EEF9D}"/>
              </a:ext>
            </a:extLst>
          </p:cNvPr>
          <p:cNvSpPr txBox="1"/>
          <p:nvPr/>
        </p:nvSpPr>
        <p:spPr>
          <a:xfrm>
            <a:off x="415092" y="4728364"/>
            <a:ext cx="4921988" cy="307777"/>
          </a:xfrm>
          <a:prstGeom prst="rect">
            <a:avLst/>
          </a:prstGeom>
          <a:noFill/>
        </p:spPr>
        <p:txBody>
          <a:bodyPr wrap="square">
            <a:spAutoFit/>
          </a:bodyPr>
          <a:lstStyle/>
          <a:p>
            <a:r>
              <a:rPr lang="en-US" sz="1400" b="1" dirty="0">
                <a:solidFill>
                  <a:srgbClr val="C00000"/>
                </a:solidFill>
                <a:latin typeface="Times New Roman" panose="02020603050405020304" pitchFamily="18" charset="0"/>
                <a:cs typeface="Times New Roman" panose="02020603050405020304" pitchFamily="18" charset="0"/>
              </a:rPr>
              <a:t>Fig. 4. SP accuracy: p1 and p4 vs number of epochs</a:t>
            </a:r>
          </a:p>
        </p:txBody>
      </p:sp>
      <p:sp>
        <p:nvSpPr>
          <p:cNvPr id="17" name="TextBox 16">
            <a:extLst>
              <a:ext uri="{FF2B5EF4-FFF2-40B4-BE49-F238E27FC236}">
                <a16:creationId xmlns:a16="http://schemas.microsoft.com/office/drawing/2014/main" id="{F76DFC84-76CE-AF8C-4080-319BAF6C426C}"/>
              </a:ext>
            </a:extLst>
          </p:cNvPr>
          <p:cNvSpPr txBox="1"/>
          <p:nvPr/>
        </p:nvSpPr>
        <p:spPr>
          <a:xfrm>
            <a:off x="4922874" y="2168616"/>
            <a:ext cx="3753126" cy="2554545"/>
          </a:xfrm>
          <a:prstGeom prst="rect">
            <a:avLst/>
          </a:prstGeom>
          <a:noFill/>
        </p:spPr>
        <p:txBody>
          <a:bodyPr wrap="square">
            <a:spAutoFit/>
          </a:bodyPr>
          <a:lstStyle/>
          <a:p>
            <a:pPr algn="just"/>
            <a:r>
              <a:rPr lang="en-US" sz="1600" b="0" i="0" u="none" strike="noStrike" baseline="0" dirty="0">
                <a:latin typeface="Times New Roman" panose="02020603050405020304" pitchFamily="18" charset="0"/>
                <a:cs typeface="Times New Roman" panose="02020603050405020304" pitchFamily="18" charset="0"/>
              </a:rPr>
              <a:t>The graphical plot of </a:t>
            </a:r>
            <a:r>
              <a:rPr lang="en-US" sz="1600" b="1" i="0" u="none" strike="noStrike" baseline="0" dirty="0">
                <a:latin typeface="Times New Roman" panose="02020603050405020304" pitchFamily="18" charset="0"/>
                <a:cs typeface="Times New Roman" panose="02020603050405020304" pitchFamily="18" charset="0"/>
              </a:rPr>
              <a:t>p1</a:t>
            </a:r>
            <a:r>
              <a:rPr lang="en-US" sz="1600" b="0" i="0" u="none" strike="noStrike" baseline="0" dirty="0">
                <a:latin typeface="Times New Roman" panose="02020603050405020304" pitchFamily="18" charset="0"/>
                <a:cs typeface="Times New Roman" panose="02020603050405020304" pitchFamily="18" charset="0"/>
              </a:rPr>
              <a:t> and </a:t>
            </a:r>
            <a:r>
              <a:rPr lang="en-US" sz="1600" b="1" i="0" u="none" strike="noStrike" baseline="0" dirty="0">
                <a:latin typeface="Times New Roman" panose="02020603050405020304" pitchFamily="18" charset="0"/>
                <a:cs typeface="Times New Roman" panose="02020603050405020304" pitchFamily="18" charset="0"/>
              </a:rPr>
              <a:t>p4</a:t>
            </a:r>
            <a:r>
              <a:rPr lang="en-US" sz="1600" b="0" i="0" u="none" strike="noStrike" baseline="0" dirty="0">
                <a:latin typeface="Times New Roman" panose="02020603050405020304" pitchFamily="18" charset="0"/>
                <a:cs typeface="Times New Roman" panose="02020603050405020304" pitchFamily="18" charset="0"/>
              </a:rPr>
              <a:t> with the number of epochs are shown in </a:t>
            </a:r>
            <a:r>
              <a:rPr lang="en-US" sz="1600" b="1" i="0" u="none" strike="noStrike" baseline="0" dirty="0">
                <a:latin typeface="Times New Roman" panose="02020603050405020304" pitchFamily="18" charset="0"/>
                <a:cs typeface="Times New Roman" panose="02020603050405020304" pitchFamily="18" charset="0"/>
              </a:rPr>
              <a:t>Fig. 4</a:t>
            </a:r>
            <a:r>
              <a:rPr lang="en-US" sz="1600" b="0" i="0" u="none" strike="noStrike" baseline="0" dirty="0">
                <a:latin typeface="Times New Roman" panose="02020603050405020304" pitchFamily="18" charset="0"/>
                <a:cs typeface="Times New Roman" panose="02020603050405020304" pitchFamily="18" charset="0"/>
              </a:rPr>
              <a:t>. Both </a:t>
            </a:r>
            <a:r>
              <a:rPr lang="en-US" sz="1600" b="1" i="0" u="none" strike="noStrike" baseline="0" dirty="0">
                <a:latin typeface="Times New Roman" panose="02020603050405020304" pitchFamily="18" charset="0"/>
                <a:cs typeface="Times New Roman" panose="02020603050405020304" pitchFamily="18" charset="0"/>
              </a:rPr>
              <a:t>p1</a:t>
            </a:r>
            <a:r>
              <a:rPr lang="en-US" sz="1600" b="0" i="0" u="none" strike="noStrike" baseline="0" dirty="0">
                <a:latin typeface="Times New Roman" panose="02020603050405020304" pitchFamily="18" charset="0"/>
                <a:cs typeface="Times New Roman" panose="02020603050405020304" pitchFamily="18" charset="0"/>
              </a:rPr>
              <a:t> and </a:t>
            </a:r>
            <a:r>
              <a:rPr lang="en-US" sz="1600" b="1" i="0" u="none" strike="noStrike" baseline="0" dirty="0">
                <a:latin typeface="Times New Roman" panose="02020603050405020304" pitchFamily="18" charset="0"/>
                <a:cs typeface="Times New Roman" panose="02020603050405020304" pitchFamily="18" charset="0"/>
              </a:rPr>
              <a:t>p4</a:t>
            </a:r>
            <a:r>
              <a:rPr lang="en-US" sz="1600" b="0" i="0" u="none" strike="noStrike" baseline="0" dirty="0">
                <a:latin typeface="Times New Roman" panose="02020603050405020304" pitchFamily="18" charset="0"/>
                <a:cs typeface="Times New Roman" panose="02020603050405020304" pitchFamily="18" charset="0"/>
              </a:rPr>
              <a:t> </a:t>
            </a:r>
            <a:r>
              <a:rPr lang="en-US" sz="1600" b="1" i="0" u="none" strike="noStrike" baseline="0" dirty="0">
                <a:latin typeface="Times New Roman" panose="02020603050405020304" pitchFamily="18" charset="0"/>
                <a:cs typeface="Times New Roman" panose="02020603050405020304" pitchFamily="18" charset="0"/>
              </a:rPr>
              <a:t>increase</a:t>
            </a:r>
            <a:r>
              <a:rPr lang="en-US" sz="1600" b="0" i="0" u="none" strike="noStrike" baseline="0" dirty="0">
                <a:latin typeface="Times New Roman" panose="02020603050405020304" pitchFamily="18" charset="0"/>
                <a:cs typeface="Times New Roman" panose="02020603050405020304" pitchFamily="18" charset="0"/>
              </a:rPr>
              <a:t> with the </a:t>
            </a:r>
            <a:r>
              <a:rPr lang="en-US" sz="1600" b="1" i="0" u="none" strike="noStrike" baseline="0" dirty="0">
                <a:latin typeface="Times New Roman" panose="02020603050405020304" pitchFamily="18" charset="0"/>
                <a:cs typeface="Times New Roman" panose="02020603050405020304" pitchFamily="18" charset="0"/>
              </a:rPr>
              <a:t>increase in the number of epoch</a:t>
            </a:r>
            <a:r>
              <a:rPr lang="en-US" sz="1600" b="0" i="0" u="none" strike="noStrike" baseline="0" dirty="0">
                <a:latin typeface="Times New Roman" panose="02020603050405020304" pitchFamily="18" charset="0"/>
                <a:cs typeface="Times New Roman" panose="02020603050405020304" pitchFamily="18" charset="0"/>
              </a:rPr>
              <a:t> indicating the improved learning of the system leading to high accuracy on </a:t>
            </a:r>
            <a:r>
              <a:rPr lang="en-US" sz="1600" b="1" i="0" u="none" strike="noStrike" baseline="0" dirty="0">
                <a:latin typeface="Times New Roman" panose="02020603050405020304" pitchFamily="18" charset="0"/>
                <a:cs typeface="Times New Roman" panose="02020603050405020304" pitchFamily="18" charset="0"/>
              </a:rPr>
              <a:t>SP. </a:t>
            </a:r>
            <a:r>
              <a:rPr lang="en-US" sz="1600" b="0" i="0" u="none" strike="noStrike" baseline="0" dirty="0">
                <a:latin typeface="Times New Roman" panose="02020603050405020304" pitchFamily="18" charset="0"/>
                <a:cs typeface="Times New Roman" panose="02020603050405020304" pitchFamily="18" charset="0"/>
              </a:rPr>
              <a:t>High values of </a:t>
            </a:r>
            <a:r>
              <a:rPr lang="en-US" sz="1600" b="1" i="0" u="none" strike="noStrike" baseline="0" dirty="0">
                <a:latin typeface="Times New Roman" panose="02020603050405020304" pitchFamily="18" charset="0"/>
                <a:cs typeface="Times New Roman" panose="02020603050405020304" pitchFamily="18" charset="0"/>
              </a:rPr>
              <a:t>p1</a:t>
            </a:r>
            <a:r>
              <a:rPr lang="en-US" sz="1600" b="0" i="0" u="none" strike="noStrike" baseline="0" dirty="0">
                <a:latin typeface="Times New Roman" panose="02020603050405020304" pitchFamily="18" charset="0"/>
                <a:cs typeface="Times New Roman" panose="02020603050405020304" pitchFamily="18" charset="0"/>
              </a:rPr>
              <a:t> and </a:t>
            </a:r>
            <a:r>
              <a:rPr lang="en-US" sz="1600" b="1" i="0" u="none" strike="noStrike" baseline="0" dirty="0">
                <a:latin typeface="Times New Roman" panose="02020603050405020304" pitchFamily="18" charset="0"/>
                <a:cs typeface="Times New Roman" panose="02020603050405020304" pitchFamily="18" charset="0"/>
              </a:rPr>
              <a:t>p4</a:t>
            </a:r>
            <a:r>
              <a:rPr lang="en-US" sz="1600" b="0" i="0" u="none" strike="noStrike" baseline="0" dirty="0">
                <a:latin typeface="Times New Roman" panose="02020603050405020304" pitchFamily="18" charset="0"/>
                <a:cs typeface="Times New Roman" panose="02020603050405020304" pitchFamily="18" charset="0"/>
              </a:rPr>
              <a:t> indicate a higher prediction accuracy for identifying PU spectrum holes and correctly detecting PU transmission, respectively.</a:t>
            </a:r>
            <a:endParaRPr lang="en-US" sz="1600" dirty="0">
              <a:latin typeface="Times New Roman" panose="02020603050405020304" pitchFamily="18" charset="0"/>
              <a:cs typeface="Times New Roman" panose="02020603050405020304" pitchFamily="18" charset="0"/>
            </a:endParaRPr>
          </a:p>
        </p:txBody>
      </p:sp>
      <p:sp>
        <p:nvSpPr>
          <p:cNvPr id="19" name="内容占位符 1">
            <a:extLst>
              <a:ext uri="{FF2B5EF4-FFF2-40B4-BE49-F238E27FC236}">
                <a16:creationId xmlns:a16="http://schemas.microsoft.com/office/drawing/2014/main" id="{8599378D-D332-207D-8F73-4C5CB4B13586}"/>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12</a:t>
            </a:r>
            <a:endParaRPr lang="zh-CN" altLang="en-US" sz="2000" dirty="0">
              <a:latin typeface="+mn-lt"/>
            </a:endParaRPr>
          </a:p>
        </p:txBody>
      </p:sp>
    </p:spTree>
    <p:extLst>
      <p:ext uri="{BB962C8B-B14F-4D97-AF65-F5344CB8AC3E}">
        <p14:creationId xmlns:p14="http://schemas.microsoft.com/office/powerpoint/2010/main" val="3029985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CDC8A-2F77-C698-E035-8D2FEF9CEAA8}"/>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8FF04D93-742F-6E50-2F59-15470E7230CA}"/>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896ADD15-7518-FA41-B832-C7754010A796}"/>
              </a:ext>
            </a:extLst>
          </p:cNvPr>
          <p:cNvGraphicFramePr>
            <a:graphicFrameLocks noGrp="1"/>
          </p:cNvGraphicFramePr>
          <p:nvPr>
            <p:extLst>
              <p:ext uri="{D42A27DB-BD31-4B8C-83A1-F6EECF244321}">
                <p14:modId xmlns:p14="http://schemas.microsoft.com/office/powerpoint/2010/main" val="2725257347"/>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dirty="0"/>
                        <a:t>Simulation Results 2  and 3</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8BA2FCF1-E1FE-6C36-0220-2AC4FF0CB4BF}"/>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67DDB95F-1B09-CA8B-FB14-14EB034D1059}"/>
              </a:ext>
            </a:extLst>
          </p:cNvPr>
          <p:cNvSpPr txBox="1"/>
          <p:nvPr/>
        </p:nvSpPr>
        <p:spPr>
          <a:xfrm>
            <a:off x="468000" y="1007877"/>
            <a:ext cx="8208000" cy="830997"/>
          </a:xfrm>
          <a:prstGeom prst="rect">
            <a:avLst/>
          </a:prstGeom>
          <a:noFill/>
        </p:spPr>
        <p:txBody>
          <a:bodyPr wrap="square">
            <a:spAutoFit/>
          </a:bodyPr>
          <a:lstStyle/>
          <a:p>
            <a:endParaRPr lang="en-US" altLang="en-US" sz="1600" dirty="0">
              <a:latin typeface="Times New Roman" panose="02020603050405020304" pitchFamily="18" charset="0"/>
              <a:cs typeface="Times New Roman" panose="02020603050405020304" pitchFamily="18" charset="0"/>
            </a:endParaRPr>
          </a:p>
          <a:p>
            <a:pPr algn="l"/>
            <a:endParaRPr lang="en-US" sz="1600" b="0" i="0" u="none" strike="noStrike" baseline="0" dirty="0">
              <a:latin typeface="Times New Roman" panose="02020603050405020304" pitchFamily="18" charset="0"/>
              <a:cs typeface="Times New Roman" panose="02020603050405020304" pitchFamily="18" charset="0"/>
            </a:endParaRPr>
          </a:p>
          <a:p>
            <a:pPr algn="l"/>
            <a:endParaRPr lang="en-US" sz="1600" dirty="0">
              <a:latin typeface="Times New Roman" panose="02020603050405020304" pitchFamily="18" charset="0"/>
              <a:cs typeface="Times New Roman" panose="02020603050405020304" pitchFamily="18" charset="0"/>
            </a:endParaRPr>
          </a:p>
        </p:txBody>
      </p:sp>
      <p:grpSp>
        <p:nvGrpSpPr>
          <p:cNvPr id="6" name="Group 4">
            <a:extLst>
              <a:ext uri="{FF2B5EF4-FFF2-40B4-BE49-F238E27FC236}">
                <a16:creationId xmlns:a16="http://schemas.microsoft.com/office/drawing/2014/main" id="{67E0B0AD-178C-FB73-11BA-7E698B565A22}"/>
              </a:ext>
            </a:extLst>
          </p:cNvPr>
          <p:cNvGrpSpPr>
            <a:grpSpLocks noChangeAspect="1"/>
          </p:cNvGrpSpPr>
          <p:nvPr/>
        </p:nvGrpSpPr>
        <p:grpSpPr bwMode="auto">
          <a:xfrm>
            <a:off x="4898637" y="864226"/>
            <a:ext cx="3559564" cy="2341249"/>
            <a:chOff x="417" y="0"/>
            <a:chExt cx="4926" cy="3240"/>
          </a:xfrm>
        </p:grpSpPr>
        <p:sp>
          <p:nvSpPr>
            <p:cNvPr id="8" name="AutoShape 3">
              <a:extLst>
                <a:ext uri="{FF2B5EF4-FFF2-40B4-BE49-F238E27FC236}">
                  <a16:creationId xmlns:a16="http://schemas.microsoft.com/office/drawing/2014/main" id="{39A30DA9-F550-1E13-AFAE-92B46FA393EC}"/>
                </a:ext>
              </a:extLst>
            </p:cNvPr>
            <p:cNvSpPr>
              <a:spLocks noChangeAspect="1" noChangeArrowheads="1" noTextEdit="1"/>
            </p:cNvSpPr>
            <p:nvPr/>
          </p:nvSpPr>
          <p:spPr bwMode="auto">
            <a:xfrm>
              <a:off x="417" y="0"/>
              <a:ext cx="4926" cy="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9221" name="Picture 5">
              <a:extLst>
                <a:ext uri="{FF2B5EF4-FFF2-40B4-BE49-F238E27FC236}">
                  <a16:creationId xmlns:a16="http://schemas.microsoft.com/office/drawing/2014/main" id="{352DF842-5841-92B6-EEC3-17025A15AC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 y="0"/>
              <a:ext cx="4928" cy="3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8">
            <a:extLst>
              <a:ext uri="{FF2B5EF4-FFF2-40B4-BE49-F238E27FC236}">
                <a16:creationId xmlns:a16="http://schemas.microsoft.com/office/drawing/2014/main" id="{FADC4A1B-995C-36A2-D37C-660D6F95097A}"/>
              </a:ext>
            </a:extLst>
          </p:cNvPr>
          <p:cNvGrpSpPr>
            <a:grpSpLocks noChangeAspect="1"/>
          </p:cNvGrpSpPr>
          <p:nvPr/>
        </p:nvGrpSpPr>
        <p:grpSpPr bwMode="auto">
          <a:xfrm>
            <a:off x="290107" y="791998"/>
            <a:ext cx="3784936" cy="2485707"/>
            <a:chOff x="413" y="837"/>
            <a:chExt cx="3659" cy="2403"/>
          </a:xfrm>
        </p:grpSpPr>
        <p:sp>
          <p:nvSpPr>
            <p:cNvPr id="13" name="AutoShape 7">
              <a:extLst>
                <a:ext uri="{FF2B5EF4-FFF2-40B4-BE49-F238E27FC236}">
                  <a16:creationId xmlns:a16="http://schemas.microsoft.com/office/drawing/2014/main" id="{A8E64C7F-423F-4090-3142-1E3525B56F63}"/>
                </a:ext>
              </a:extLst>
            </p:cNvPr>
            <p:cNvSpPr>
              <a:spLocks noChangeAspect="1" noChangeArrowheads="1" noTextEdit="1"/>
            </p:cNvSpPr>
            <p:nvPr/>
          </p:nvSpPr>
          <p:spPr bwMode="auto">
            <a:xfrm>
              <a:off x="413" y="837"/>
              <a:ext cx="3659" cy="2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9225" name="Picture 9">
              <a:extLst>
                <a:ext uri="{FF2B5EF4-FFF2-40B4-BE49-F238E27FC236}">
                  <a16:creationId xmlns:a16="http://schemas.microsoft.com/office/drawing/2014/main" id="{1568B907-6497-6918-6134-ACBB804120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 y="837"/>
              <a:ext cx="3661" cy="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TextBox 13">
            <a:extLst>
              <a:ext uri="{FF2B5EF4-FFF2-40B4-BE49-F238E27FC236}">
                <a16:creationId xmlns:a16="http://schemas.microsoft.com/office/drawing/2014/main" id="{91E17921-1B4E-6835-8CBE-3C03BDE79AB4}"/>
              </a:ext>
            </a:extLst>
          </p:cNvPr>
          <p:cNvSpPr txBox="1"/>
          <p:nvPr/>
        </p:nvSpPr>
        <p:spPr>
          <a:xfrm>
            <a:off x="468000" y="3277705"/>
            <a:ext cx="4281893" cy="307777"/>
          </a:xfrm>
          <a:prstGeom prst="rect">
            <a:avLst/>
          </a:prstGeom>
          <a:noFill/>
        </p:spPr>
        <p:txBody>
          <a:bodyPr wrap="square">
            <a:spAutoFit/>
          </a:bodyPr>
          <a:lstStyle/>
          <a:p>
            <a:r>
              <a:rPr lang="en-US" sz="1400" b="1" dirty="0">
                <a:solidFill>
                  <a:srgbClr val="C00000"/>
                </a:solidFill>
                <a:latin typeface="Times New Roman" panose="02020603050405020304" pitchFamily="18" charset="0"/>
                <a:cs typeface="Times New Roman" panose="02020603050405020304" pitchFamily="18" charset="0"/>
              </a:rPr>
              <a:t> Fig. 5. SP accuracy: p2 and p3 vs number of epochs</a:t>
            </a:r>
          </a:p>
        </p:txBody>
      </p:sp>
      <p:sp>
        <p:nvSpPr>
          <p:cNvPr id="16" name="TextBox 15">
            <a:extLst>
              <a:ext uri="{FF2B5EF4-FFF2-40B4-BE49-F238E27FC236}">
                <a16:creationId xmlns:a16="http://schemas.microsoft.com/office/drawing/2014/main" id="{C5471347-54FA-9235-97DF-310A1B223850}"/>
              </a:ext>
            </a:extLst>
          </p:cNvPr>
          <p:cNvSpPr txBox="1"/>
          <p:nvPr/>
        </p:nvSpPr>
        <p:spPr>
          <a:xfrm>
            <a:off x="5077723" y="3267463"/>
            <a:ext cx="4572000" cy="307777"/>
          </a:xfrm>
          <a:prstGeom prst="rect">
            <a:avLst/>
          </a:prstGeom>
          <a:noFill/>
        </p:spPr>
        <p:txBody>
          <a:bodyPr wrap="square">
            <a:spAutoFit/>
          </a:bodyPr>
          <a:lstStyle/>
          <a:p>
            <a:r>
              <a:rPr lang="en-US" sz="1400" b="1" i="0" u="none" strike="noStrike" baseline="0" dirty="0">
                <a:solidFill>
                  <a:srgbClr val="C00000"/>
                </a:solidFill>
                <a:latin typeface="Times New Roman" panose="02020603050405020304" pitchFamily="18" charset="0"/>
                <a:cs typeface="Times New Roman" panose="02020603050405020304" pitchFamily="18" charset="0"/>
              </a:rPr>
              <a:t>Fig. 6. Normalized EE vs number of epochs</a:t>
            </a:r>
            <a:endParaRPr lang="en-US" sz="1400" b="1" dirty="0">
              <a:solidFill>
                <a:srgbClr val="C00000"/>
              </a:solidFill>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EB538AF5-8DD1-6349-41D2-816006E452F4}"/>
              </a:ext>
            </a:extLst>
          </p:cNvPr>
          <p:cNvSpPr txBox="1"/>
          <p:nvPr/>
        </p:nvSpPr>
        <p:spPr>
          <a:xfrm>
            <a:off x="468000" y="3585482"/>
            <a:ext cx="8280344" cy="1384995"/>
          </a:xfrm>
          <a:prstGeom prst="rect">
            <a:avLst/>
          </a:prstGeom>
          <a:noFill/>
        </p:spPr>
        <p:txBody>
          <a:bodyPr wrap="square">
            <a:spAutoFit/>
          </a:bodyPr>
          <a:lstStyle/>
          <a:p>
            <a:pPr>
              <a:buNone/>
            </a:pPr>
            <a:r>
              <a:rPr lang="en-US" sz="1400" b="1" dirty="0">
                <a:latin typeface="Times New Roman" panose="02020603050405020304" pitchFamily="18" charset="0"/>
                <a:cs typeface="Times New Roman" panose="02020603050405020304" pitchFamily="18" charset="0"/>
              </a:rPr>
              <a:t>Fig. 5 </a:t>
            </a:r>
            <a:r>
              <a:rPr lang="en-US" sz="1400" dirty="0">
                <a:latin typeface="Times New Roman" panose="02020603050405020304" pitchFamily="18" charset="0"/>
                <a:cs typeface="Times New Roman" panose="02020603050405020304" pitchFamily="18" charset="0"/>
              </a:rPr>
              <a:t>shows that the proposed RL-based </a:t>
            </a:r>
            <a:r>
              <a:rPr lang="en-US" sz="1400" b="1" dirty="0">
                <a:latin typeface="Times New Roman" panose="02020603050405020304" pitchFamily="18" charset="0"/>
                <a:cs typeface="Times New Roman" panose="02020603050405020304" pitchFamily="18" charset="0"/>
              </a:rPr>
              <a:t>spectrum prediction reduces p2 and p3 </a:t>
            </a:r>
            <a:r>
              <a:rPr lang="en-US" sz="1400" dirty="0">
                <a:latin typeface="Times New Roman" panose="02020603050405020304" pitchFamily="18" charset="0"/>
                <a:cs typeface="Times New Roman" panose="02020603050405020304" pitchFamily="18" charset="0"/>
              </a:rPr>
              <a:t>with </a:t>
            </a:r>
            <a:r>
              <a:rPr lang="en-US" sz="1400" b="1" dirty="0">
                <a:latin typeface="Times New Roman" panose="02020603050405020304" pitchFamily="18" charset="0"/>
                <a:cs typeface="Times New Roman" panose="02020603050405020304" pitchFamily="18" charset="0"/>
              </a:rPr>
              <a:t>increasing training epochs,</a:t>
            </a:r>
            <a:r>
              <a:rPr lang="en-US" sz="1400" dirty="0">
                <a:latin typeface="Times New Roman" panose="02020603050405020304" pitchFamily="18" charset="0"/>
                <a:cs typeface="Times New Roman" panose="02020603050405020304" pitchFamily="18" charset="0"/>
              </a:rPr>
              <a:t> </a:t>
            </a:r>
            <a:r>
              <a:rPr lang="en-US" sz="1400" b="1" dirty="0">
                <a:latin typeface="Times New Roman" panose="02020603050405020304" pitchFamily="18" charset="0"/>
                <a:cs typeface="Times New Roman" panose="02020603050405020304" pitchFamily="18" charset="0"/>
              </a:rPr>
              <a:t>resulting in lower spectrum loss</a:t>
            </a:r>
            <a:r>
              <a:rPr lang="en-US" sz="1400" dirty="0">
                <a:latin typeface="Times New Roman" panose="02020603050405020304" pitchFamily="18" charset="0"/>
                <a:cs typeface="Times New Roman" panose="02020603050405020304" pitchFamily="18" charset="0"/>
              </a:rPr>
              <a:t>, </a:t>
            </a:r>
            <a:r>
              <a:rPr lang="en-US" sz="1400" b="1" dirty="0">
                <a:latin typeface="Times New Roman" panose="02020603050405020304" pitchFamily="18" charset="0"/>
                <a:cs typeface="Times New Roman" panose="02020603050405020304" pitchFamily="18" charset="0"/>
              </a:rPr>
              <a:t>improved protection of the primary user</a:t>
            </a:r>
            <a:r>
              <a:rPr lang="en-US" sz="1400" dirty="0">
                <a:latin typeface="Times New Roman" panose="02020603050405020304" pitchFamily="18" charset="0"/>
                <a:cs typeface="Times New Roman" panose="02020603050405020304" pitchFamily="18" charset="0"/>
              </a:rPr>
              <a:t>, and </a:t>
            </a:r>
            <a:r>
              <a:rPr lang="en-US" sz="1400" b="1" dirty="0">
                <a:latin typeface="Times New Roman" panose="02020603050405020304" pitchFamily="18" charset="0"/>
                <a:cs typeface="Times New Roman" panose="02020603050405020304" pitchFamily="18" charset="0"/>
              </a:rPr>
              <a:t>superior ROC </a:t>
            </a:r>
            <a:r>
              <a:rPr lang="en-US" sz="1400" dirty="0">
                <a:latin typeface="Times New Roman" panose="02020603050405020304" pitchFamily="18" charset="0"/>
                <a:cs typeface="Times New Roman" panose="02020603050405020304" pitchFamily="18" charset="0"/>
              </a:rPr>
              <a:t>performance compared to existing SS/SP methods.</a:t>
            </a:r>
          </a:p>
          <a:p>
            <a:pPr>
              <a:buNone/>
            </a:pPr>
            <a:r>
              <a:rPr lang="en-US" sz="1400" b="1" dirty="0">
                <a:latin typeface="Times New Roman" panose="02020603050405020304" pitchFamily="18" charset="0"/>
                <a:cs typeface="Times New Roman" panose="02020603050405020304" pitchFamily="18" charset="0"/>
              </a:rPr>
              <a:t>Fig. 6 </a:t>
            </a:r>
            <a:r>
              <a:rPr lang="en-US" sz="1400" dirty="0">
                <a:latin typeface="Times New Roman" panose="02020603050405020304" pitchFamily="18" charset="0"/>
                <a:cs typeface="Times New Roman" panose="02020603050405020304" pitchFamily="18" charset="0"/>
              </a:rPr>
              <a:t>illustrates that the </a:t>
            </a:r>
            <a:r>
              <a:rPr lang="en-US" sz="1400" b="1" dirty="0">
                <a:latin typeface="Times New Roman" panose="02020603050405020304" pitchFamily="18" charset="0"/>
                <a:cs typeface="Times New Roman" panose="02020603050405020304" pitchFamily="18" charset="0"/>
              </a:rPr>
              <a:t>normalized energy efficiency increases </a:t>
            </a:r>
            <a:r>
              <a:rPr lang="en-US" sz="1400" dirty="0">
                <a:latin typeface="Times New Roman" panose="02020603050405020304" pitchFamily="18" charset="0"/>
                <a:cs typeface="Times New Roman" panose="02020603050405020304" pitchFamily="18" charset="0"/>
              </a:rPr>
              <a:t>with the </a:t>
            </a:r>
            <a:r>
              <a:rPr lang="en-US" sz="1400" b="1" dirty="0">
                <a:latin typeface="Times New Roman" panose="02020603050405020304" pitchFamily="18" charset="0"/>
                <a:cs typeface="Times New Roman" panose="02020603050405020304" pitchFamily="18" charset="0"/>
              </a:rPr>
              <a:t>number of training epochs </a:t>
            </a:r>
            <a:r>
              <a:rPr lang="en-US" sz="1400" dirty="0">
                <a:latin typeface="Times New Roman" panose="02020603050405020304" pitchFamily="18" charset="0"/>
                <a:cs typeface="Times New Roman" panose="02020603050405020304" pitchFamily="18" charset="0"/>
              </a:rPr>
              <a:t>and higher D2D data-rate constraints, as reduced prediction errors allow more transmit power for D2D communication, thereby enhancing data transmission performance.</a:t>
            </a:r>
          </a:p>
        </p:txBody>
      </p:sp>
      <p:sp>
        <p:nvSpPr>
          <p:cNvPr id="24" name="内容占位符 1">
            <a:extLst>
              <a:ext uri="{FF2B5EF4-FFF2-40B4-BE49-F238E27FC236}">
                <a16:creationId xmlns:a16="http://schemas.microsoft.com/office/drawing/2014/main" id="{51EA352F-00FA-9248-77BF-A9CA813EAC41}"/>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13</a:t>
            </a:r>
            <a:endParaRPr lang="zh-CN" altLang="en-US" sz="2000" dirty="0">
              <a:latin typeface="+mn-lt"/>
            </a:endParaRPr>
          </a:p>
        </p:txBody>
      </p:sp>
    </p:spTree>
    <p:extLst>
      <p:ext uri="{BB962C8B-B14F-4D97-AF65-F5344CB8AC3E}">
        <p14:creationId xmlns:p14="http://schemas.microsoft.com/office/powerpoint/2010/main" val="2709905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60852-5AB1-480C-BD12-578B3E140ACA}"/>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0A123185-632D-8867-5CE3-114F55FF4D32}"/>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EBFB953F-35B2-E6CA-5D54-95821D5DD451}"/>
              </a:ext>
            </a:extLst>
          </p:cNvPr>
          <p:cNvGraphicFramePr>
            <a:graphicFrameLocks noGrp="1"/>
          </p:cNvGraphicFramePr>
          <p:nvPr>
            <p:extLst>
              <p:ext uri="{D42A27DB-BD31-4B8C-83A1-F6EECF244321}">
                <p14:modId xmlns:p14="http://schemas.microsoft.com/office/powerpoint/2010/main" val="2527007508"/>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dirty="0"/>
                        <a:t>Simulation Results 3  and 4</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8FDD632D-C362-30AB-8AA9-97A765D6908A}"/>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22A6A125-189B-F422-8173-846443AACF69}"/>
              </a:ext>
            </a:extLst>
          </p:cNvPr>
          <p:cNvSpPr txBox="1"/>
          <p:nvPr/>
        </p:nvSpPr>
        <p:spPr>
          <a:xfrm>
            <a:off x="468000" y="1007877"/>
            <a:ext cx="8208000" cy="830997"/>
          </a:xfrm>
          <a:prstGeom prst="rect">
            <a:avLst/>
          </a:prstGeom>
          <a:noFill/>
        </p:spPr>
        <p:txBody>
          <a:bodyPr wrap="square">
            <a:spAutoFit/>
          </a:bodyPr>
          <a:lstStyle/>
          <a:p>
            <a:endParaRPr lang="en-US" altLang="en-US" sz="1600" dirty="0">
              <a:latin typeface="Times New Roman" panose="02020603050405020304" pitchFamily="18" charset="0"/>
              <a:cs typeface="Times New Roman" panose="02020603050405020304" pitchFamily="18" charset="0"/>
            </a:endParaRPr>
          </a:p>
          <a:p>
            <a:pPr algn="l"/>
            <a:endParaRPr lang="en-US" sz="1600" b="0" i="0" u="none" strike="noStrike" baseline="0" dirty="0">
              <a:latin typeface="Times New Roman" panose="02020603050405020304" pitchFamily="18" charset="0"/>
              <a:cs typeface="Times New Roman" panose="02020603050405020304" pitchFamily="18" charset="0"/>
            </a:endParaRPr>
          </a:p>
          <a:p>
            <a:pPr algn="l"/>
            <a:endParaRPr lang="en-US" sz="1600" dirty="0">
              <a:latin typeface="Times New Roman" panose="02020603050405020304" pitchFamily="18" charset="0"/>
              <a:cs typeface="Times New Roman" panose="02020603050405020304" pitchFamily="18" charset="0"/>
            </a:endParaRPr>
          </a:p>
        </p:txBody>
      </p:sp>
      <p:grpSp>
        <p:nvGrpSpPr>
          <p:cNvPr id="6" name="Group 4">
            <a:extLst>
              <a:ext uri="{FF2B5EF4-FFF2-40B4-BE49-F238E27FC236}">
                <a16:creationId xmlns:a16="http://schemas.microsoft.com/office/drawing/2014/main" id="{D2FA7E90-BBA5-B985-5101-874B7830C858}"/>
              </a:ext>
            </a:extLst>
          </p:cNvPr>
          <p:cNvGrpSpPr>
            <a:grpSpLocks noChangeAspect="1"/>
          </p:cNvGrpSpPr>
          <p:nvPr/>
        </p:nvGrpSpPr>
        <p:grpSpPr bwMode="auto">
          <a:xfrm>
            <a:off x="309862" y="875333"/>
            <a:ext cx="3500060" cy="2339576"/>
            <a:chOff x="457" y="851"/>
            <a:chExt cx="3574" cy="2389"/>
          </a:xfrm>
        </p:grpSpPr>
        <p:sp>
          <p:nvSpPr>
            <p:cNvPr id="8" name="AutoShape 3">
              <a:extLst>
                <a:ext uri="{FF2B5EF4-FFF2-40B4-BE49-F238E27FC236}">
                  <a16:creationId xmlns:a16="http://schemas.microsoft.com/office/drawing/2014/main" id="{9955BA3A-AEAC-7E84-72F2-A52EC61AF67C}"/>
                </a:ext>
              </a:extLst>
            </p:cNvPr>
            <p:cNvSpPr>
              <a:spLocks noChangeAspect="1" noChangeArrowheads="1" noTextEdit="1"/>
            </p:cNvSpPr>
            <p:nvPr/>
          </p:nvSpPr>
          <p:spPr bwMode="auto">
            <a:xfrm>
              <a:off x="457" y="851"/>
              <a:ext cx="3574" cy="2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45" name="Picture 5">
              <a:extLst>
                <a:ext uri="{FF2B5EF4-FFF2-40B4-BE49-F238E27FC236}">
                  <a16:creationId xmlns:a16="http://schemas.microsoft.com/office/drawing/2014/main" id="{809ED299-F361-38F9-741B-2BD654EB2B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 y="851"/>
              <a:ext cx="3576" cy="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8">
            <a:extLst>
              <a:ext uri="{FF2B5EF4-FFF2-40B4-BE49-F238E27FC236}">
                <a16:creationId xmlns:a16="http://schemas.microsoft.com/office/drawing/2014/main" id="{60B98F6F-3955-3EFE-7E74-1B7CDA8EA136}"/>
              </a:ext>
            </a:extLst>
          </p:cNvPr>
          <p:cNvGrpSpPr>
            <a:grpSpLocks noChangeAspect="1"/>
          </p:cNvGrpSpPr>
          <p:nvPr/>
        </p:nvGrpSpPr>
        <p:grpSpPr bwMode="auto">
          <a:xfrm>
            <a:off x="4187047" y="796164"/>
            <a:ext cx="3703302" cy="2435803"/>
            <a:chOff x="417" y="588"/>
            <a:chExt cx="4032" cy="2652"/>
          </a:xfrm>
        </p:grpSpPr>
        <p:sp>
          <p:nvSpPr>
            <p:cNvPr id="13" name="AutoShape 7">
              <a:extLst>
                <a:ext uri="{FF2B5EF4-FFF2-40B4-BE49-F238E27FC236}">
                  <a16:creationId xmlns:a16="http://schemas.microsoft.com/office/drawing/2014/main" id="{53497886-69C9-FD94-4D94-A4EE086FA3B4}"/>
                </a:ext>
              </a:extLst>
            </p:cNvPr>
            <p:cNvSpPr>
              <a:spLocks noChangeAspect="1" noChangeArrowheads="1" noTextEdit="1"/>
            </p:cNvSpPr>
            <p:nvPr/>
          </p:nvSpPr>
          <p:spPr bwMode="auto">
            <a:xfrm>
              <a:off x="417" y="588"/>
              <a:ext cx="4032" cy="2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49" name="Picture 9">
              <a:extLst>
                <a:ext uri="{FF2B5EF4-FFF2-40B4-BE49-F238E27FC236}">
                  <a16:creationId xmlns:a16="http://schemas.microsoft.com/office/drawing/2014/main" id="{863EBA7E-73AD-B86E-4454-3552527F23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 y="588"/>
              <a:ext cx="4034" cy="2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4">
            <a:extLst>
              <a:ext uri="{FF2B5EF4-FFF2-40B4-BE49-F238E27FC236}">
                <a16:creationId xmlns:a16="http://schemas.microsoft.com/office/drawing/2014/main" id="{2F5ACAD6-E602-415E-99BD-D0FBBE149D48}"/>
              </a:ext>
            </a:extLst>
          </p:cNvPr>
          <p:cNvSpPr txBox="1"/>
          <p:nvPr/>
        </p:nvSpPr>
        <p:spPr>
          <a:xfrm>
            <a:off x="564413" y="3476881"/>
            <a:ext cx="7943484" cy="1292662"/>
          </a:xfrm>
          <a:prstGeom prst="rect">
            <a:avLst/>
          </a:prstGeom>
          <a:noFill/>
        </p:spPr>
        <p:txBody>
          <a:bodyPr wrap="square">
            <a:spAutoFit/>
          </a:bodyPr>
          <a:lstStyle/>
          <a:p>
            <a:pPr marL="285750" indent="-285750">
              <a:buFont typeface="Wingdings" panose="05000000000000000000" pitchFamily="2" charset="2"/>
              <a:buChar char="q"/>
            </a:pPr>
            <a:r>
              <a:rPr lang="en-US" sz="1300" b="1" dirty="0">
                <a:latin typeface="Times New Roman" panose="02020603050405020304" pitchFamily="18" charset="0"/>
                <a:cs typeface="Times New Roman" panose="02020603050405020304" pitchFamily="18" charset="0"/>
              </a:rPr>
              <a:t>Fig. 7 </a:t>
            </a:r>
            <a:r>
              <a:rPr lang="en-US" sz="1300" dirty="0">
                <a:latin typeface="Times New Roman" panose="02020603050405020304" pitchFamily="18" charset="0"/>
                <a:cs typeface="Times New Roman" panose="02020603050405020304" pitchFamily="18" charset="0"/>
              </a:rPr>
              <a:t>shows that the </a:t>
            </a:r>
            <a:r>
              <a:rPr lang="en-US" sz="1300" b="1" dirty="0">
                <a:latin typeface="Times New Roman" panose="02020603050405020304" pitchFamily="18" charset="0"/>
                <a:cs typeface="Times New Roman" panose="02020603050405020304" pitchFamily="18" charset="0"/>
              </a:rPr>
              <a:t>residual energy </a:t>
            </a:r>
            <a:r>
              <a:rPr lang="en-US" sz="1300" dirty="0">
                <a:latin typeface="Times New Roman" panose="02020603050405020304" pitchFamily="18" charset="0"/>
                <a:cs typeface="Times New Roman" panose="02020603050405020304" pitchFamily="18" charset="0"/>
              </a:rPr>
              <a:t>increases with the </a:t>
            </a:r>
            <a:r>
              <a:rPr lang="en-US" sz="1300" b="1" dirty="0">
                <a:latin typeface="Times New Roman" panose="02020603050405020304" pitchFamily="18" charset="0"/>
                <a:cs typeface="Times New Roman" panose="02020603050405020304" pitchFamily="18" charset="0"/>
              </a:rPr>
              <a:t>number of training epochs</a:t>
            </a:r>
            <a:r>
              <a:rPr lang="en-US" sz="1300" dirty="0">
                <a:latin typeface="Times New Roman" panose="02020603050405020304" pitchFamily="18" charset="0"/>
                <a:cs typeface="Times New Roman" panose="02020603050405020304" pitchFamily="18" charset="0"/>
              </a:rPr>
              <a:t>, as improved PU detection keeps the energy harvester active for longer durations, resulting in higher harvested and stored energy after D2D transmission.</a:t>
            </a:r>
          </a:p>
          <a:p>
            <a:pPr marL="285750" indent="-285750">
              <a:buFont typeface="Wingdings" panose="05000000000000000000" pitchFamily="2" charset="2"/>
              <a:buChar char="q"/>
            </a:pPr>
            <a:r>
              <a:rPr lang="en-US" sz="1300" b="1" dirty="0">
                <a:latin typeface="Times New Roman" panose="02020603050405020304" pitchFamily="18" charset="0"/>
                <a:cs typeface="Times New Roman" panose="02020603050405020304" pitchFamily="18" charset="0"/>
              </a:rPr>
              <a:t>Fig. 8 </a:t>
            </a:r>
            <a:r>
              <a:rPr lang="en-US" sz="1300" dirty="0">
                <a:latin typeface="Times New Roman" panose="02020603050405020304" pitchFamily="18" charset="0"/>
                <a:cs typeface="Times New Roman" panose="02020603050405020304" pitchFamily="18" charset="0"/>
              </a:rPr>
              <a:t>illustrates that </a:t>
            </a:r>
            <a:r>
              <a:rPr lang="en-US" sz="1300" b="1" dirty="0">
                <a:latin typeface="Times New Roman" panose="02020603050405020304" pitchFamily="18" charset="0"/>
                <a:cs typeface="Times New Roman" panose="02020603050405020304" pitchFamily="18" charset="0"/>
              </a:rPr>
              <a:t>residual energy </a:t>
            </a:r>
            <a:r>
              <a:rPr lang="en-US" sz="1300" dirty="0">
                <a:latin typeface="Times New Roman" panose="02020603050405020304" pitchFamily="18" charset="0"/>
                <a:cs typeface="Times New Roman" panose="02020603050405020304" pitchFamily="18" charset="0"/>
              </a:rPr>
              <a:t>increases with </a:t>
            </a:r>
            <a:r>
              <a:rPr lang="en-US" sz="1300" b="1" dirty="0">
                <a:latin typeface="Times New Roman" panose="02020603050405020304" pitchFamily="18" charset="0"/>
                <a:cs typeface="Times New Roman" panose="02020603050405020304" pitchFamily="18" charset="0"/>
              </a:rPr>
              <a:t>both PU transmit power </a:t>
            </a:r>
            <a:r>
              <a:rPr lang="en-US" sz="1300" dirty="0">
                <a:latin typeface="Times New Roman" panose="02020603050405020304" pitchFamily="18" charset="0"/>
                <a:cs typeface="Times New Roman" panose="02020603050405020304" pitchFamily="18" charset="0"/>
              </a:rPr>
              <a:t>and </a:t>
            </a:r>
            <a:r>
              <a:rPr lang="en-US" sz="1300" b="1" dirty="0">
                <a:latin typeface="Times New Roman" panose="02020603050405020304" pitchFamily="18" charset="0"/>
                <a:cs typeface="Times New Roman" panose="02020603050405020304" pitchFamily="18" charset="0"/>
              </a:rPr>
              <a:t>probability p4. Fig. 8 </a:t>
            </a:r>
            <a:r>
              <a:rPr lang="en-US" sz="1300" dirty="0">
                <a:latin typeface="Times New Roman" panose="02020603050405020304" pitchFamily="18" charset="0"/>
                <a:cs typeface="Times New Roman" panose="02020603050405020304" pitchFamily="18" charset="0"/>
              </a:rPr>
              <a:t>also shows performance comparison in </a:t>
            </a:r>
            <a:r>
              <a:rPr lang="en-US" sz="1300" b="1" dirty="0">
                <a:latin typeface="Times New Roman" panose="02020603050405020304" pitchFamily="18" charset="0"/>
                <a:cs typeface="Times New Roman" panose="02020603050405020304" pitchFamily="18" charset="0"/>
              </a:rPr>
              <a:t>residual energy </a:t>
            </a:r>
            <a:r>
              <a:rPr lang="en-US" sz="1300" dirty="0">
                <a:latin typeface="Times New Roman" panose="02020603050405020304" pitchFamily="18" charset="0"/>
                <a:cs typeface="Times New Roman" panose="02020603050405020304" pitchFamily="18" charset="0"/>
              </a:rPr>
              <a:t>over </a:t>
            </a:r>
            <a:r>
              <a:rPr lang="en-US" sz="1300" b="1" dirty="0">
                <a:latin typeface="Times New Roman" panose="02020603050405020304" pitchFamily="18" charset="0"/>
                <a:cs typeface="Times New Roman" panose="02020603050405020304" pitchFamily="18" charset="0"/>
              </a:rPr>
              <a:t>[4] </a:t>
            </a:r>
            <a:r>
              <a:rPr lang="en-US" sz="1300" dirty="0">
                <a:latin typeface="Times New Roman" panose="02020603050405020304" pitchFamily="18" charset="0"/>
                <a:cs typeface="Times New Roman" panose="02020603050405020304" pitchFamily="18" charset="0"/>
              </a:rPr>
              <a:t>at </a:t>
            </a:r>
            <a:r>
              <a:rPr lang="en-US" sz="1300" b="1" dirty="0">
                <a:latin typeface="Times New Roman" panose="02020603050405020304" pitchFamily="18" charset="0"/>
                <a:cs typeface="Times New Roman" panose="02020603050405020304" pitchFamily="18" charset="0"/>
              </a:rPr>
              <a:t>Pp = 0.8 W </a:t>
            </a:r>
            <a:r>
              <a:rPr lang="en-US" sz="1300" dirty="0">
                <a:latin typeface="Times New Roman" panose="02020603050405020304" pitchFamily="18" charset="0"/>
                <a:cs typeface="Times New Roman" panose="02020603050405020304" pitchFamily="18" charset="0"/>
              </a:rPr>
              <a:t>and </a:t>
            </a:r>
            <a:r>
              <a:rPr lang="en-US" sz="1300" b="1" dirty="0">
                <a:latin typeface="Times New Roman" panose="02020603050405020304" pitchFamily="18" charset="0"/>
                <a:cs typeface="Times New Roman" panose="02020603050405020304" pitchFamily="18" charset="0"/>
              </a:rPr>
              <a:t>Pp = 0.6 W</a:t>
            </a:r>
            <a:r>
              <a:rPr lang="en-US" sz="1300" dirty="0">
                <a:latin typeface="Times New Roman" panose="02020603050405020304" pitchFamily="18" charset="0"/>
                <a:cs typeface="Times New Roman" panose="02020603050405020304" pitchFamily="18" charset="0"/>
              </a:rPr>
              <a:t>. About </a:t>
            </a:r>
            <a:r>
              <a:rPr lang="en-US" sz="1300" b="1" dirty="0">
                <a:latin typeface="Times New Roman" panose="02020603050405020304" pitchFamily="18" charset="0"/>
                <a:cs typeface="Times New Roman" panose="02020603050405020304" pitchFamily="18" charset="0"/>
              </a:rPr>
              <a:t>35%</a:t>
            </a:r>
            <a:r>
              <a:rPr lang="en-US" sz="1300" dirty="0">
                <a:latin typeface="Times New Roman" panose="02020603050405020304" pitchFamily="18" charset="0"/>
                <a:cs typeface="Times New Roman" panose="02020603050405020304" pitchFamily="18" charset="0"/>
              </a:rPr>
              <a:t> and </a:t>
            </a:r>
            <a:r>
              <a:rPr lang="en-US" sz="1300" b="1" dirty="0">
                <a:latin typeface="Times New Roman" panose="02020603050405020304" pitchFamily="18" charset="0"/>
                <a:cs typeface="Times New Roman" panose="02020603050405020304" pitchFamily="18" charset="0"/>
              </a:rPr>
              <a:t>50%</a:t>
            </a:r>
            <a:r>
              <a:rPr lang="en-US" sz="1300" dirty="0">
                <a:latin typeface="Times New Roman" panose="02020603050405020304" pitchFamily="18" charset="0"/>
                <a:cs typeface="Times New Roman" panose="02020603050405020304" pitchFamily="18" charset="0"/>
              </a:rPr>
              <a:t> increase are seen on the values of </a:t>
            </a:r>
            <a:r>
              <a:rPr lang="en-US" sz="1300" b="1" dirty="0">
                <a:latin typeface="Times New Roman" panose="02020603050405020304" pitchFamily="18" charset="0"/>
                <a:cs typeface="Times New Roman" panose="02020603050405020304" pitchFamily="18" charset="0"/>
              </a:rPr>
              <a:t>residual energies </a:t>
            </a:r>
            <a:r>
              <a:rPr lang="en-US" sz="1300" dirty="0">
                <a:latin typeface="Times New Roman" panose="02020603050405020304" pitchFamily="18" charset="0"/>
                <a:cs typeface="Times New Roman" panose="02020603050405020304" pitchFamily="18" charset="0"/>
              </a:rPr>
              <a:t>for the </a:t>
            </a:r>
            <a:r>
              <a:rPr lang="en-US" sz="1300" b="1" dirty="0">
                <a:latin typeface="Times New Roman" panose="02020603050405020304" pitchFamily="18" charset="0"/>
                <a:cs typeface="Times New Roman" panose="02020603050405020304" pitchFamily="18" charset="0"/>
              </a:rPr>
              <a:t>proposed method over [4].</a:t>
            </a:r>
          </a:p>
        </p:txBody>
      </p:sp>
      <p:sp>
        <p:nvSpPr>
          <p:cNvPr id="17" name="TextBox 16">
            <a:extLst>
              <a:ext uri="{FF2B5EF4-FFF2-40B4-BE49-F238E27FC236}">
                <a16:creationId xmlns:a16="http://schemas.microsoft.com/office/drawing/2014/main" id="{751CDCA2-35E1-3F0A-9D15-3BD0FF931241}"/>
              </a:ext>
            </a:extLst>
          </p:cNvPr>
          <p:cNvSpPr txBox="1"/>
          <p:nvPr/>
        </p:nvSpPr>
        <p:spPr>
          <a:xfrm>
            <a:off x="564412" y="3144353"/>
            <a:ext cx="4572000" cy="307777"/>
          </a:xfrm>
          <a:prstGeom prst="rect">
            <a:avLst/>
          </a:prstGeom>
          <a:noFill/>
        </p:spPr>
        <p:txBody>
          <a:bodyPr wrap="square">
            <a:spAutoFit/>
          </a:bodyPr>
          <a:lstStyle/>
          <a:p>
            <a:r>
              <a:rPr lang="en-US" sz="1400" b="1" i="0" u="none" strike="noStrike" baseline="0" dirty="0">
                <a:solidFill>
                  <a:srgbClr val="C00000"/>
                </a:solidFill>
                <a:latin typeface="Times New Roman" panose="02020603050405020304" pitchFamily="18" charset="0"/>
                <a:cs typeface="Times New Roman" panose="02020603050405020304" pitchFamily="18" charset="0"/>
              </a:rPr>
              <a:t>Fig. 7. Residual energy vs number of epochs</a:t>
            </a:r>
            <a:endParaRPr lang="en-US" sz="1400" b="1" dirty="0">
              <a:solidFill>
                <a:srgbClr val="C00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3B9345DB-B053-42D3-D5C3-BBDA030FB5B8}"/>
              </a:ext>
            </a:extLst>
          </p:cNvPr>
          <p:cNvSpPr txBox="1"/>
          <p:nvPr/>
        </p:nvSpPr>
        <p:spPr>
          <a:xfrm>
            <a:off x="4187046" y="3119602"/>
            <a:ext cx="4887379" cy="307777"/>
          </a:xfrm>
          <a:prstGeom prst="rect">
            <a:avLst/>
          </a:prstGeom>
          <a:noFill/>
        </p:spPr>
        <p:txBody>
          <a:bodyPr wrap="square">
            <a:spAutoFit/>
          </a:bodyPr>
          <a:lstStyle/>
          <a:p>
            <a:r>
              <a:rPr lang="en-US" sz="1400" b="1" i="0" u="none" strike="noStrike" baseline="0" dirty="0">
                <a:solidFill>
                  <a:srgbClr val="C00000"/>
                </a:solidFill>
                <a:latin typeface="Times New Roman" panose="02020603050405020304" pitchFamily="18" charset="0"/>
                <a:cs typeface="Times New Roman" panose="02020603050405020304" pitchFamily="18" charset="0"/>
              </a:rPr>
              <a:t>Fig. 8. Residual energy vs PU spectrum detection probability</a:t>
            </a:r>
            <a:endParaRPr lang="en-US" sz="1400" b="1" dirty="0">
              <a:solidFill>
                <a:srgbClr val="C00000"/>
              </a:solidFill>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112AFF3C-DCCA-FB08-E7A8-0ADFAB568F6C}"/>
              </a:ext>
            </a:extLst>
          </p:cNvPr>
          <p:cNvSpPr txBox="1"/>
          <p:nvPr/>
        </p:nvSpPr>
        <p:spPr>
          <a:xfrm>
            <a:off x="957134" y="4743390"/>
            <a:ext cx="7622453" cy="400110"/>
          </a:xfrm>
          <a:prstGeom prst="rect">
            <a:avLst/>
          </a:prstGeom>
          <a:noFill/>
        </p:spPr>
        <p:txBody>
          <a:bodyPr wrap="square">
            <a:spAutoFit/>
          </a:bodyPr>
          <a:lstStyle/>
          <a:p>
            <a:pPr algn="l"/>
            <a:r>
              <a:rPr lang="en-US" sz="1000" b="1" i="0" u="none" strike="noStrike" baseline="0" dirty="0">
                <a:solidFill>
                  <a:srgbClr val="00B050"/>
                </a:solidFill>
                <a:latin typeface="Times New Roman" panose="02020603050405020304" pitchFamily="18" charset="0"/>
                <a:cs typeface="Times New Roman" panose="02020603050405020304" pitchFamily="18" charset="0"/>
              </a:rPr>
              <a:t>[4] S. Ghose, A. Kundu, D. Mishra, S. P. Maity, A. Al-Nahari, R. </a:t>
            </a:r>
            <a:r>
              <a:rPr lang="en-US" sz="1000" b="1" i="0" u="none" strike="noStrike" baseline="0" dirty="0" err="1">
                <a:solidFill>
                  <a:srgbClr val="00B050"/>
                </a:solidFill>
                <a:latin typeface="Times New Roman" panose="02020603050405020304" pitchFamily="18" charset="0"/>
                <a:cs typeface="Times New Roman" panose="02020603050405020304" pitchFamily="18" charset="0"/>
              </a:rPr>
              <a:t>J¨antti</a:t>
            </a:r>
            <a:r>
              <a:rPr lang="en-US" sz="1000" b="1" i="0" u="none" strike="noStrike" baseline="0" dirty="0">
                <a:solidFill>
                  <a:srgbClr val="00B050"/>
                </a:solidFill>
                <a:latin typeface="Times New Roman" panose="02020603050405020304" pitchFamily="18" charset="0"/>
                <a:cs typeface="Times New Roman" panose="02020603050405020304" pitchFamily="18" charset="0"/>
              </a:rPr>
              <a:t>, “Energy Efficient RIS-Assisted Wireless Powered D2D Communications in Cognitive Radio Networks,” IEEE Trans. on Green Commun. &amp; </a:t>
            </a:r>
            <a:r>
              <a:rPr lang="nl-NL" sz="1000" b="1" i="0" u="none" strike="noStrike" baseline="0" dirty="0">
                <a:solidFill>
                  <a:srgbClr val="00B050"/>
                </a:solidFill>
                <a:latin typeface="Times New Roman" panose="02020603050405020304" pitchFamily="18" charset="0"/>
                <a:cs typeface="Times New Roman" panose="02020603050405020304" pitchFamily="18" charset="0"/>
              </a:rPr>
              <a:t>Networking, vol. 9, No. 3. pp.1254-1267, 2025.</a:t>
            </a:r>
            <a:endParaRPr lang="en-US" sz="1000" b="1" dirty="0">
              <a:solidFill>
                <a:srgbClr val="00B050"/>
              </a:solidFill>
              <a:latin typeface="Times New Roman" panose="02020603050405020304" pitchFamily="18" charset="0"/>
              <a:cs typeface="Times New Roman" panose="02020603050405020304" pitchFamily="18" charset="0"/>
            </a:endParaRPr>
          </a:p>
        </p:txBody>
      </p:sp>
      <p:sp>
        <p:nvSpPr>
          <p:cNvPr id="22" name="内容占位符 1">
            <a:extLst>
              <a:ext uri="{FF2B5EF4-FFF2-40B4-BE49-F238E27FC236}">
                <a16:creationId xmlns:a16="http://schemas.microsoft.com/office/drawing/2014/main" id="{3F3350A7-4B7D-FA4E-7A24-6A24DBE33C6A}"/>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14</a:t>
            </a:r>
            <a:endParaRPr lang="zh-CN" altLang="en-US" sz="2000" dirty="0">
              <a:latin typeface="+mn-lt"/>
            </a:endParaRPr>
          </a:p>
        </p:txBody>
      </p:sp>
    </p:spTree>
    <p:extLst>
      <p:ext uri="{BB962C8B-B14F-4D97-AF65-F5344CB8AC3E}">
        <p14:creationId xmlns:p14="http://schemas.microsoft.com/office/powerpoint/2010/main" val="12096237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7FE7E-47BD-077C-4454-F28A3C8FD6F8}"/>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65055916-54ED-9163-7595-AFB98EC67F11}"/>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4C231665-6270-6719-99A9-CBA4802A27D8}"/>
              </a:ext>
            </a:extLst>
          </p:cNvPr>
          <p:cNvGraphicFramePr>
            <a:graphicFrameLocks noGrp="1"/>
          </p:cNvGraphicFramePr>
          <p:nvPr>
            <p:extLst>
              <p:ext uri="{D42A27DB-BD31-4B8C-83A1-F6EECF244321}">
                <p14:modId xmlns:p14="http://schemas.microsoft.com/office/powerpoint/2010/main" val="3907244785"/>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Conclusions and Future Works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2BE0428E-2F3E-30F5-75E7-86C0CCF4073D}"/>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28C6569C-6D52-A1D1-EBEF-E66C849DB01D}"/>
              </a:ext>
            </a:extLst>
          </p:cNvPr>
          <p:cNvSpPr txBox="1"/>
          <p:nvPr/>
        </p:nvSpPr>
        <p:spPr>
          <a:xfrm>
            <a:off x="468000" y="933449"/>
            <a:ext cx="8208000" cy="4031873"/>
          </a:xfrm>
          <a:prstGeom prst="rect">
            <a:avLst/>
          </a:prstGeom>
          <a:noFill/>
        </p:spPr>
        <p:txBody>
          <a:bodyPr wrap="square">
            <a:spAutoFit/>
          </a:bodyPr>
          <a:lstStyle/>
          <a:p>
            <a:pPr marL="285750" indent="-285750">
              <a:buFont typeface="Wingdings" panose="05000000000000000000" pitchFamily="2" charset="2"/>
              <a:buChar char="q"/>
            </a:pPr>
            <a:r>
              <a:rPr lang="en-US" sz="1600" dirty="0">
                <a:latin typeface="Times New Roman" panose="02020603050405020304" pitchFamily="18" charset="0"/>
                <a:cs typeface="Times New Roman" panose="02020603050405020304" pitchFamily="18" charset="0"/>
              </a:rPr>
              <a:t>A </a:t>
            </a:r>
            <a:r>
              <a:rPr lang="en-US" sz="1600" b="1" dirty="0">
                <a:latin typeface="Times New Roman" panose="02020603050405020304" pitchFamily="18" charset="0"/>
                <a:cs typeface="Times New Roman" panose="02020603050405020304" pitchFamily="18" charset="0"/>
              </a:rPr>
              <a:t>reinforcement learning (Q-learning) </a:t>
            </a:r>
            <a:r>
              <a:rPr lang="en-US" sz="1600" dirty="0">
                <a:latin typeface="Times New Roman" panose="02020603050405020304" pitchFamily="18" charset="0"/>
                <a:cs typeface="Times New Roman" panose="02020603050405020304" pitchFamily="18" charset="0"/>
              </a:rPr>
              <a:t>based spectrum prediction framework is proposed to identify spectrum holes and PU transmit states in a CRN.</a:t>
            </a:r>
          </a:p>
          <a:p>
            <a:pPr marL="285750" indent="-285750">
              <a:buFont typeface="Wingdings" panose="05000000000000000000" pitchFamily="2" charset="2"/>
              <a:buChar char="q"/>
            </a:pPr>
            <a:r>
              <a:rPr lang="en-US" sz="1600" dirty="0">
                <a:latin typeface="Times New Roman" panose="02020603050405020304" pitchFamily="18" charset="0"/>
                <a:cs typeface="Times New Roman" panose="02020603050405020304" pitchFamily="18" charset="0"/>
              </a:rPr>
              <a:t>The proposed method maximizes energy efficiency under </a:t>
            </a:r>
            <a:r>
              <a:rPr lang="en-US" sz="1600" b="1" dirty="0">
                <a:latin typeface="Times New Roman" panose="02020603050405020304" pitchFamily="18" charset="0"/>
                <a:cs typeface="Times New Roman" panose="02020603050405020304" pitchFamily="18" charset="0"/>
              </a:rPr>
              <a:t>RF energy harvesting causality</a:t>
            </a: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PU interference protection</a:t>
            </a:r>
            <a:r>
              <a:rPr lang="en-US" sz="1600" dirty="0">
                <a:latin typeface="Times New Roman" panose="02020603050405020304" pitchFamily="18" charset="0"/>
                <a:cs typeface="Times New Roman" panose="02020603050405020304" pitchFamily="18" charset="0"/>
              </a:rPr>
              <a:t>, and </a:t>
            </a:r>
            <a:r>
              <a:rPr lang="en-US" sz="1600" b="1" dirty="0">
                <a:latin typeface="Times New Roman" panose="02020603050405020304" pitchFamily="18" charset="0"/>
                <a:cs typeface="Times New Roman" panose="02020603050405020304" pitchFamily="18" charset="0"/>
              </a:rPr>
              <a:t>D2D data-rate constraints </a:t>
            </a:r>
            <a:r>
              <a:rPr lang="en-US" sz="1600" dirty="0">
                <a:latin typeface="Times New Roman" panose="02020603050405020304" pitchFamily="18" charset="0"/>
                <a:cs typeface="Times New Roman" panose="02020603050405020304" pitchFamily="18" charset="0"/>
              </a:rPr>
              <a:t>with reduced training complexity.</a:t>
            </a:r>
          </a:p>
          <a:p>
            <a:pPr marL="285750" indent="-285750">
              <a:buFont typeface="Wingdings" panose="05000000000000000000" pitchFamily="2" charset="2"/>
              <a:buChar char="q"/>
            </a:pPr>
            <a:r>
              <a:rPr lang="en-US" sz="1600" dirty="0">
                <a:latin typeface="Times New Roman" panose="02020603050405020304" pitchFamily="18" charset="0"/>
                <a:cs typeface="Times New Roman" panose="02020603050405020304" pitchFamily="18" charset="0"/>
              </a:rPr>
              <a:t>Simulation results show </a:t>
            </a:r>
            <a:r>
              <a:rPr lang="en-US" sz="1600" b="1" dirty="0">
                <a:latin typeface="Times New Roman" panose="02020603050405020304" pitchFamily="18" charset="0"/>
                <a:cs typeface="Times New Roman" panose="02020603050405020304" pitchFamily="18" charset="0"/>
              </a:rPr>
              <a:t>25% and 35%</a:t>
            </a:r>
            <a:r>
              <a:rPr lang="en-US" sz="1600" dirty="0">
                <a:latin typeface="Times New Roman" panose="02020603050405020304" pitchFamily="18" charset="0"/>
                <a:cs typeface="Times New Roman" panose="02020603050405020304" pitchFamily="18" charset="0"/>
              </a:rPr>
              <a:t> improvement in energy efficiency compared to </a:t>
            </a:r>
            <a:r>
              <a:rPr lang="en-US" sz="1600" b="1" dirty="0">
                <a:latin typeface="Times New Roman" panose="02020603050405020304" pitchFamily="18" charset="0"/>
                <a:cs typeface="Times New Roman" panose="02020603050405020304" pitchFamily="18" charset="0"/>
              </a:rPr>
              <a:t>[14] </a:t>
            </a:r>
            <a:r>
              <a:rPr lang="en-US" sz="1600" dirty="0">
                <a:latin typeface="Times New Roman" panose="02020603050405020304" pitchFamily="18" charset="0"/>
                <a:cs typeface="Times New Roman" panose="02020603050405020304" pitchFamily="18" charset="0"/>
              </a:rPr>
              <a:t>and </a:t>
            </a:r>
            <a:r>
              <a:rPr lang="en-US" sz="1600" b="1" dirty="0">
                <a:latin typeface="Times New Roman" panose="02020603050405020304" pitchFamily="18" charset="0"/>
                <a:cs typeface="Times New Roman" panose="02020603050405020304" pitchFamily="18" charset="0"/>
              </a:rPr>
              <a:t>[4], </a:t>
            </a:r>
            <a:r>
              <a:rPr lang="en-US" sz="1600" dirty="0">
                <a:latin typeface="Times New Roman" panose="02020603050405020304" pitchFamily="18" charset="0"/>
                <a:cs typeface="Times New Roman" panose="02020603050405020304" pitchFamily="18" charset="0"/>
              </a:rPr>
              <a:t>respectively.</a:t>
            </a:r>
          </a:p>
          <a:p>
            <a:pPr marL="285750" indent="-285750">
              <a:buFont typeface="Wingdings" panose="05000000000000000000" pitchFamily="2" charset="2"/>
              <a:buChar char="q"/>
            </a:pPr>
            <a:r>
              <a:rPr lang="en-US" sz="1600" dirty="0">
                <a:latin typeface="Times New Roman" panose="02020603050405020304" pitchFamily="18" charset="0"/>
                <a:cs typeface="Times New Roman" panose="02020603050405020304" pitchFamily="18" charset="0"/>
              </a:rPr>
              <a:t>PU protection is enhanced with </a:t>
            </a:r>
            <a:r>
              <a:rPr lang="en-US" sz="1600" b="1" dirty="0">
                <a:latin typeface="Times New Roman" panose="02020603050405020304" pitchFamily="18" charset="0"/>
                <a:cs typeface="Times New Roman" panose="02020603050405020304" pitchFamily="18" charset="0"/>
              </a:rPr>
              <a:t>25% reduction </a:t>
            </a:r>
            <a:r>
              <a:rPr lang="en-US" sz="1600" dirty="0">
                <a:latin typeface="Times New Roman" panose="02020603050405020304" pitchFamily="18" charset="0"/>
                <a:cs typeface="Times New Roman" panose="02020603050405020304" pitchFamily="18" charset="0"/>
              </a:rPr>
              <a:t>in </a:t>
            </a:r>
            <a:r>
              <a:rPr lang="en-US" sz="1600" b="1" dirty="0">
                <a:latin typeface="Times New Roman" panose="02020603050405020304" pitchFamily="18" charset="0"/>
                <a:cs typeface="Times New Roman" panose="02020603050405020304" pitchFamily="18" charset="0"/>
              </a:rPr>
              <a:t>data collision over [8], </a:t>
            </a:r>
            <a:r>
              <a:rPr lang="en-US" sz="1600" dirty="0">
                <a:latin typeface="Times New Roman" panose="02020603050405020304" pitchFamily="18" charset="0"/>
                <a:cs typeface="Times New Roman" panose="02020603050405020304" pitchFamily="18" charset="0"/>
              </a:rPr>
              <a:t>along with </a:t>
            </a:r>
            <a:r>
              <a:rPr lang="en-US" sz="1600" b="1" dirty="0">
                <a:latin typeface="Times New Roman" panose="02020603050405020304" pitchFamily="18" charset="0"/>
                <a:cs typeface="Times New Roman" panose="02020603050405020304" pitchFamily="18" charset="0"/>
              </a:rPr>
              <a:t>35% improvement</a:t>
            </a:r>
            <a:r>
              <a:rPr lang="en-US" sz="1600" dirty="0">
                <a:latin typeface="Times New Roman" panose="02020603050405020304" pitchFamily="18" charset="0"/>
                <a:cs typeface="Times New Roman" panose="02020603050405020304" pitchFamily="18" charset="0"/>
              </a:rPr>
              <a:t> in </a:t>
            </a:r>
            <a:r>
              <a:rPr lang="en-US" sz="1600" b="1" dirty="0">
                <a:latin typeface="Times New Roman" panose="02020603050405020304" pitchFamily="18" charset="0"/>
                <a:cs typeface="Times New Roman" panose="02020603050405020304" pitchFamily="18" charset="0"/>
              </a:rPr>
              <a:t>residual energy compared to [4].</a:t>
            </a:r>
          </a:p>
          <a:p>
            <a:r>
              <a:rPr lang="en-US" sz="1600" b="1" dirty="0">
                <a:solidFill>
                  <a:schemeClr val="accent2">
                    <a:lumMod val="50000"/>
                  </a:schemeClr>
                </a:solidFill>
                <a:latin typeface="Times New Roman" panose="02020603050405020304" pitchFamily="18" charset="0"/>
                <a:cs typeface="Times New Roman" panose="02020603050405020304" pitchFamily="18" charset="0"/>
              </a:rPr>
              <a:t>Future Work:</a:t>
            </a:r>
            <a:endParaRPr lang="en-US" sz="1600" dirty="0">
              <a:solidFill>
                <a:schemeClr val="accent2">
                  <a:lumMod val="50000"/>
                </a:schemeClr>
              </a:solidFill>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1600" dirty="0">
                <a:latin typeface="Times New Roman" panose="02020603050405020304" pitchFamily="18" charset="0"/>
                <a:cs typeface="Times New Roman" panose="02020603050405020304" pitchFamily="18" charset="0"/>
              </a:rPr>
              <a:t>Extension of the proposed SP framework to cooperative spectrum sensing using </a:t>
            </a:r>
            <a:r>
              <a:rPr lang="en-US" sz="1600" b="1" dirty="0">
                <a:latin typeface="Times New Roman" panose="02020603050405020304" pitchFamily="18" charset="0"/>
                <a:cs typeface="Times New Roman" panose="02020603050405020304" pitchFamily="18" charset="0"/>
              </a:rPr>
              <a:t>actor–critic </a:t>
            </a:r>
            <a:r>
              <a:rPr lang="en-US" sz="1600" dirty="0">
                <a:latin typeface="Times New Roman" panose="02020603050405020304" pitchFamily="18" charset="0"/>
                <a:cs typeface="Times New Roman" panose="02020603050405020304" pitchFamily="18" charset="0"/>
              </a:rPr>
              <a:t>based reinforcement learning.</a:t>
            </a:r>
          </a:p>
          <a:p>
            <a:pPr marL="285750" indent="-285750">
              <a:buFont typeface="Wingdings" panose="05000000000000000000" pitchFamily="2" charset="2"/>
              <a:buChar char="q"/>
            </a:pPr>
            <a:r>
              <a:rPr lang="en-US" sz="1600" b="1" dirty="0">
                <a:latin typeface="Times New Roman" panose="02020603050405020304" pitchFamily="18" charset="0"/>
                <a:cs typeface="Times New Roman" panose="02020603050405020304" pitchFamily="18" charset="0"/>
              </a:rPr>
              <a:t>Multi-channel PU prediction </a:t>
            </a:r>
            <a:r>
              <a:rPr lang="en-US" sz="1600" dirty="0">
                <a:latin typeface="Times New Roman" panose="02020603050405020304" pitchFamily="18" charset="0"/>
                <a:cs typeface="Times New Roman" panose="02020603050405020304" pitchFamily="18" charset="0"/>
              </a:rPr>
              <a:t>to support hybrid </a:t>
            </a:r>
            <a:r>
              <a:rPr lang="en-US" sz="1600" b="1" dirty="0">
                <a:latin typeface="Times New Roman" panose="02020603050405020304" pitchFamily="18" charset="0"/>
                <a:cs typeface="Times New Roman" panose="02020603050405020304" pitchFamily="18" charset="0"/>
              </a:rPr>
              <a:t>interweave, underlay</a:t>
            </a:r>
            <a:r>
              <a:rPr lang="en-US" sz="1600" dirty="0">
                <a:latin typeface="Times New Roman" panose="02020603050405020304" pitchFamily="18" charset="0"/>
                <a:cs typeface="Times New Roman" panose="02020603050405020304" pitchFamily="18" charset="0"/>
              </a:rPr>
              <a:t>, and </a:t>
            </a:r>
            <a:r>
              <a:rPr lang="en-US" sz="1600" b="1" dirty="0">
                <a:latin typeface="Times New Roman" panose="02020603050405020304" pitchFamily="18" charset="0"/>
                <a:cs typeface="Times New Roman" panose="02020603050405020304" pitchFamily="18" charset="0"/>
              </a:rPr>
              <a:t>overlay</a:t>
            </a:r>
            <a:r>
              <a:rPr lang="en-US" sz="1600" dirty="0">
                <a:latin typeface="Times New Roman" panose="02020603050405020304" pitchFamily="18" charset="0"/>
                <a:cs typeface="Times New Roman" panose="02020603050405020304" pitchFamily="18" charset="0"/>
              </a:rPr>
              <a:t> bidirectional D2D communications.</a:t>
            </a:r>
          </a:p>
          <a:p>
            <a:pPr marL="285750" indent="-285750">
              <a:buFont typeface="Wingdings" panose="05000000000000000000" pitchFamily="2" charset="2"/>
              <a:buChar char="q"/>
            </a:pPr>
            <a:r>
              <a:rPr lang="en-US" sz="1600" dirty="0">
                <a:latin typeface="Times New Roman" panose="02020603050405020304" pitchFamily="18" charset="0"/>
                <a:cs typeface="Times New Roman" panose="02020603050405020304" pitchFamily="18" charset="0"/>
              </a:rPr>
              <a:t>Investigation of </a:t>
            </a:r>
            <a:r>
              <a:rPr lang="en-US" sz="1600" b="1" dirty="0">
                <a:latin typeface="Times New Roman" panose="02020603050405020304" pitchFamily="18" charset="0"/>
                <a:cs typeface="Times New Roman" panose="02020603050405020304" pitchFamily="18" charset="0"/>
              </a:rPr>
              <a:t>non-linear energy harvesting models </a:t>
            </a:r>
            <a:r>
              <a:rPr lang="en-US" sz="1600" dirty="0">
                <a:latin typeface="Times New Roman" panose="02020603050405020304" pitchFamily="18" charset="0"/>
                <a:cs typeface="Times New Roman" panose="02020603050405020304" pitchFamily="18" charset="0"/>
              </a:rPr>
              <a:t>for more realistic system performance analysis.</a:t>
            </a:r>
          </a:p>
        </p:txBody>
      </p:sp>
      <p:sp>
        <p:nvSpPr>
          <p:cNvPr id="2" name="内容占位符 1">
            <a:extLst>
              <a:ext uri="{FF2B5EF4-FFF2-40B4-BE49-F238E27FC236}">
                <a16:creationId xmlns:a16="http://schemas.microsoft.com/office/drawing/2014/main" id="{78C6BC5A-52FE-535F-CDCE-003CEDD625C1}"/>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15</a:t>
            </a:r>
            <a:endParaRPr lang="zh-CN" altLang="en-US" sz="2000" dirty="0">
              <a:latin typeface="+mn-lt"/>
            </a:endParaRPr>
          </a:p>
        </p:txBody>
      </p:sp>
    </p:spTree>
    <p:extLst>
      <p:ext uri="{BB962C8B-B14F-4D97-AF65-F5344CB8AC3E}">
        <p14:creationId xmlns:p14="http://schemas.microsoft.com/office/powerpoint/2010/main" val="190762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9770E-6005-F199-8AD1-3741DEF4C870}"/>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CAB66B83-AC63-2DDC-ACED-A54C898B2204}"/>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BD36CAFA-523E-0A96-D4A9-64931CFAC29A}"/>
              </a:ext>
            </a:extLst>
          </p:cNvPr>
          <p:cNvGraphicFramePr>
            <a:graphicFrameLocks noGrp="1"/>
          </p:cNvGraphicFramePr>
          <p:nvPr>
            <p:extLst>
              <p:ext uri="{D42A27DB-BD31-4B8C-83A1-F6EECF244321}">
                <p14:modId xmlns:p14="http://schemas.microsoft.com/office/powerpoint/2010/main" val="2910167136"/>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 References</a:t>
                      </a:r>
                      <a:endParaRPr lang="zh-CN" altLang="en-US" dirty="0"/>
                    </a:p>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B7BDC2D9-797E-0AE3-D6CC-8BAB996030E1}"/>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A64F8D85-57AD-C4EA-C18C-3B5148A529B6}"/>
              </a:ext>
            </a:extLst>
          </p:cNvPr>
          <p:cNvSpPr txBox="1"/>
          <p:nvPr/>
        </p:nvSpPr>
        <p:spPr>
          <a:xfrm>
            <a:off x="468000" y="1007877"/>
            <a:ext cx="8208000" cy="830997"/>
          </a:xfrm>
          <a:prstGeom prst="rect">
            <a:avLst/>
          </a:prstGeom>
          <a:noFill/>
        </p:spPr>
        <p:txBody>
          <a:bodyPr wrap="square">
            <a:spAutoFit/>
          </a:bodyPr>
          <a:lstStyle/>
          <a:p>
            <a:endParaRPr lang="en-US" altLang="en-US" sz="1600" dirty="0">
              <a:latin typeface="Times New Roman" panose="02020603050405020304" pitchFamily="18" charset="0"/>
              <a:cs typeface="Times New Roman" panose="02020603050405020304" pitchFamily="18" charset="0"/>
            </a:endParaRPr>
          </a:p>
          <a:p>
            <a:pPr algn="l"/>
            <a:endParaRPr lang="en-US" sz="1600" b="0" i="0" u="none" strike="noStrike" baseline="0" dirty="0">
              <a:latin typeface="Times New Roman" panose="02020603050405020304" pitchFamily="18" charset="0"/>
              <a:cs typeface="Times New Roman" panose="02020603050405020304" pitchFamily="18" charset="0"/>
            </a:endParaRPr>
          </a:p>
          <a:p>
            <a:pPr algn="l"/>
            <a:endParaRPr lang="en-US" sz="16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3D16FE43-317D-0FFD-700F-E54643C147CF}"/>
              </a:ext>
            </a:extLst>
          </p:cNvPr>
          <p:cNvSpPr txBox="1"/>
          <p:nvPr/>
        </p:nvSpPr>
        <p:spPr>
          <a:xfrm>
            <a:off x="309862" y="910440"/>
            <a:ext cx="8737356" cy="3970318"/>
          </a:xfrm>
          <a:prstGeom prst="rect">
            <a:avLst/>
          </a:prstGeom>
          <a:noFill/>
        </p:spPr>
        <p:txBody>
          <a:bodyPr wrap="square">
            <a:spAutoFit/>
          </a:bodyPr>
          <a:lstStyle/>
          <a:p>
            <a:pPr algn="l"/>
            <a:r>
              <a:rPr lang="en-US" sz="1400" b="0" i="0" u="none" strike="noStrike" baseline="0" dirty="0">
                <a:latin typeface="Times New Roman" panose="02020603050405020304" pitchFamily="18" charset="0"/>
                <a:cs typeface="Times New Roman" panose="02020603050405020304" pitchFamily="18" charset="0"/>
              </a:rPr>
              <a:t>[1] Y. Li, F. Zhou, L. Yuan, Q. Wu, and N. Al-Dhahir, “Cognitive semantic communication: A new communication paradigm for 6G,” IEEE Commun. Magazine, pp.1-8, 2025.</a:t>
            </a:r>
          </a:p>
          <a:p>
            <a:pPr algn="l"/>
            <a:r>
              <a:rPr lang="en-US" sz="1400" b="0" i="0" u="none" strike="noStrike" baseline="0" dirty="0">
                <a:latin typeface="Times New Roman" panose="02020603050405020304" pitchFamily="18" charset="0"/>
                <a:cs typeface="Times New Roman" panose="02020603050405020304" pitchFamily="18" charset="0"/>
              </a:rPr>
              <a:t>[2] X. Liu, and N. Ansari, “Green relay assisted D2D communications with dual batteries in heterogeneous cellular networks for IoT,” IEEE Things </a:t>
            </a:r>
            <a:r>
              <a:rPr lang="nl-NL" sz="1400" b="0" i="0" u="none" strike="noStrike" baseline="0" dirty="0">
                <a:latin typeface="Times New Roman" panose="02020603050405020304" pitchFamily="18" charset="0"/>
                <a:cs typeface="Times New Roman" panose="02020603050405020304" pitchFamily="18" charset="0"/>
              </a:rPr>
              <a:t>Journal, vol. 4, no.5, pp.1707-1715, 2017.</a:t>
            </a:r>
          </a:p>
          <a:p>
            <a:pPr algn="l"/>
            <a:r>
              <a:rPr lang="en-US" sz="1400" b="0" i="0" u="none" strike="noStrike" baseline="0" dirty="0">
                <a:latin typeface="Times New Roman" panose="02020603050405020304" pitchFamily="18" charset="0"/>
                <a:cs typeface="Times New Roman" panose="02020603050405020304" pitchFamily="18" charset="0"/>
              </a:rPr>
              <a:t>[3] N. Du, C. Zhou, H. Shen, C. Chakraborty, J. Yang, and K. Yu, “A novel power allocation algorithm for minimizing energy consumption in D2D communication systems,” IEEE Systems Journal, vol. 17, no. 3, pp. 4969–4977, 2023.</a:t>
            </a:r>
          </a:p>
          <a:p>
            <a:pPr algn="l"/>
            <a:r>
              <a:rPr lang="en-US" sz="1400" b="0" i="0" u="none" strike="noStrike" baseline="0" dirty="0">
                <a:latin typeface="Times New Roman" panose="02020603050405020304" pitchFamily="18" charset="0"/>
                <a:cs typeface="Times New Roman" panose="02020603050405020304" pitchFamily="18" charset="0"/>
              </a:rPr>
              <a:t>[4] S. Ghose, A. Kundu, D. Mishra, S. P. Maity, A. Al-Nahari, R. </a:t>
            </a:r>
            <a:r>
              <a:rPr lang="en-US" sz="1400" b="0" i="0" u="none" strike="noStrike" baseline="0" dirty="0" err="1">
                <a:latin typeface="Times New Roman" panose="02020603050405020304" pitchFamily="18" charset="0"/>
                <a:cs typeface="Times New Roman" panose="02020603050405020304" pitchFamily="18" charset="0"/>
              </a:rPr>
              <a:t>J¨antti</a:t>
            </a:r>
            <a:r>
              <a:rPr lang="en-US" sz="1400" b="0" i="0" u="none" strike="noStrike" baseline="0" dirty="0">
                <a:latin typeface="Times New Roman" panose="02020603050405020304" pitchFamily="18" charset="0"/>
                <a:cs typeface="Times New Roman" panose="02020603050405020304" pitchFamily="18" charset="0"/>
              </a:rPr>
              <a:t>, “Energy Efficient RIS-Assisted Wireless Powered D2D Communications in Cognitive Radio Networks,” IEEE Trans. on Green Commun. &amp; </a:t>
            </a:r>
            <a:r>
              <a:rPr lang="nl-NL" sz="1400" b="0" i="0" u="none" strike="noStrike" baseline="0" dirty="0">
                <a:latin typeface="Times New Roman" panose="02020603050405020304" pitchFamily="18" charset="0"/>
                <a:cs typeface="Times New Roman" panose="02020603050405020304" pitchFamily="18" charset="0"/>
              </a:rPr>
              <a:t>Networking, vol. 9, No. 3. pp.1254-1267, 2025.</a:t>
            </a:r>
          </a:p>
          <a:p>
            <a:pPr algn="l"/>
            <a:r>
              <a:rPr lang="en-US" sz="1400" b="0" i="0" u="none" strike="noStrike" baseline="0" dirty="0">
                <a:latin typeface="Times New Roman" panose="02020603050405020304" pitchFamily="18" charset="0"/>
                <a:cs typeface="Times New Roman" panose="02020603050405020304" pitchFamily="18" charset="0"/>
              </a:rPr>
              <a:t>[5] A. Paul, and S. P. Maity, “Machine learning for spectrum information and routing in multi-hop green cognitive radio networks,” IEEE </a:t>
            </a:r>
            <a:r>
              <a:rPr lang="en-US" sz="1400" b="0" i="0" u="none" strike="noStrike" baseline="0" dirty="0" err="1">
                <a:latin typeface="Times New Roman" panose="02020603050405020304" pitchFamily="18" charset="0"/>
                <a:cs typeface="Times New Roman" panose="02020603050405020304" pitchFamily="18" charset="0"/>
              </a:rPr>
              <a:t>Trans.on</a:t>
            </a:r>
            <a:r>
              <a:rPr lang="en-US" sz="1400" dirty="0">
                <a:latin typeface="Times New Roman" panose="02020603050405020304" pitchFamily="18" charset="0"/>
                <a:cs typeface="Times New Roman" panose="02020603050405020304" pitchFamily="18" charset="0"/>
              </a:rPr>
              <a:t> </a:t>
            </a:r>
            <a:r>
              <a:rPr lang="nl-NL" sz="1400" b="0" i="0" u="none" strike="noStrike" baseline="0" dirty="0">
                <a:latin typeface="Times New Roman" panose="02020603050405020304" pitchFamily="18" charset="0"/>
                <a:cs typeface="Times New Roman" panose="02020603050405020304" pitchFamily="18" charset="0"/>
              </a:rPr>
              <a:t>Green Commn. &amp; Network, vol. 6, no.23 pp.825-835, 2022.</a:t>
            </a:r>
          </a:p>
          <a:p>
            <a:pPr algn="l"/>
            <a:r>
              <a:rPr lang="en-US" sz="1400" b="0" i="0" u="none" strike="noStrike" baseline="0" dirty="0">
                <a:latin typeface="Times New Roman" panose="02020603050405020304" pitchFamily="18" charset="0"/>
                <a:cs typeface="Times New Roman" panose="02020603050405020304" pitchFamily="18" charset="0"/>
              </a:rPr>
              <a:t>[6] N. El-</a:t>
            </a:r>
            <a:r>
              <a:rPr lang="en-US" sz="1400" b="0" i="0" u="none" strike="noStrike" baseline="0" dirty="0" err="1">
                <a:latin typeface="Times New Roman" panose="02020603050405020304" pitchFamily="18" charset="0"/>
                <a:cs typeface="Times New Roman" panose="02020603050405020304" pitchFamily="18" charset="0"/>
              </a:rPr>
              <a:t>haryqy</a:t>
            </a:r>
            <a:r>
              <a:rPr lang="en-US" sz="1400" b="0" i="0" u="none" strike="noStrike" baseline="0" dirty="0">
                <a:latin typeface="Times New Roman" panose="02020603050405020304" pitchFamily="18" charset="0"/>
                <a:cs typeface="Times New Roman" panose="02020603050405020304" pitchFamily="18" charset="0"/>
              </a:rPr>
              <a:t>, Z. Madini, and Y. </a:t>
            </a:r>
            <a:r>
              <a:rPr lang="en-US" sz="1400" b="0" i="0" u="none" strike="noStrike" baseline="0" dirty="0" err="1">
                <a:latin typeface="Times New Roman" panose="02020603050405020304" pitchFamily="18" charset="0"/>
                <a:cs typeface="Times New Roman" panose="02020603050405020304" pitchFamily="18" charset="0"/>
              </a:rPr>
              <a:t>Zouine</a:t>
            </a:r>
            <a:r>
              <a:rPr lang="en-US" sz="1400" b="0" i="0" u="none" strike="noStrike" baseline="0" dirty="0">
                <a:latin typeface="Times New Roman" panose="02020603050405020304" pitchFamily="18" charset="0"/>
                <a:cs typeface="Times New Roman" panose="02020603050405020304" pitchFamily="18" charset="0"/>
              </a:rPr>
              <a:t>, “A review of deep learning techniques for enhancing spectrum sensing and prediction in cognitive radio systems: approaches, datasets, and challenges,” Int. </a:t>
            </a:r>
            <a:r>
              <a:rPr lang="en-US" sz="1400" b="0" i="0" u="none" strike="noStrike" baseline="0" dirty="0" err="1">
                <a:latin typeface="Times New Roman" panose="02020603050405020304" pitchFamily="18" charset="0"/>
                <a:cs typeface="Times New Roman" panose="02020603050405020304" pitchFamily="18" charset="0"/>
              </a:rPr>
              <a:t>Journ</a:t>
            </a:r>
            <a:r>
              <a:rPr lang="en-US" sz="1400" b="0" i="0" u="none" strike="noStrike" baseline="0" dirty="0">
                <a:latin typeface="Times New Roman" panose="02020603050405020304" pitchFamily="18" charset="0"/>
                <a:cs typeface="Times New Roman" panose="02020603050405020304" pitchFamily="18" charset="0"/>
              </a:rPr>
              <a:t>. </a:t>
            </a:r>
            <a:r>
              <a:rPr lang="en-US" sz="1400" b="0" i="0" u="none" strike="noStrike" baseline="0" dirty="0" err="1">
                <a:latin typeface="Times New Roman" panose="02020603050405020304" pitchFamily="18" charset="0"/>
                <a:cs typeface="Times New Roman" panose="02020603050405020304" pitchFamily="18" charset="0"/>
              </a:rPr>
              <a:t>Comput</a:t>
            </a:r>
            <a:r>
              <a:rPr lang="en-US" sz="1400" b="0" i="0" u="none" strike="noStrike" baseline="0" dirty="0">
                <a:latin typeface="Times New Roman" panose="02020603050405020304" pitchFamily="18" charset="0"/>
                <a:cs typeface="Times New Roman" panose="02020603050405020304" pitchFamily="18" charset="0"/>
              </a:rPr>
              <a:t>. </a:t>
            </a:r>
            <a:r>
              <a:rPr lang="it-IT" sz="1400" b="0" i="0" u="none" strike="noStrike" baseline="0" dirty="0">
                <a:latin typeface="Times New Roman" panose="02020603050405020304" pitchFamily="18" charset="0"/>
                <a:cs typeface="Times New Roman" panose="02020603050405020304" pitchFamily="18" charset="0"/>
              </a:rPr>
              <a:t>Appl., vol. 46, no.12 pp.1104-1128, 2024.</a:t>
            </a:r>
          </a:p>
          <a:p>
            <a:pPr algn="l"/>
            <a:r>
              <a:rPr lang="en-US" sz="1400" b="0" i="0" u="none" strike="noStrike" baseline="0" dirty="0">
                <a:latin typeface="Times New Roman" panose="02020603050405020304" pitchFamily="18" charset="0"/>
                <a:cs typeface="Times New Roman" panose="02020603050405020304" pitchFamily="18" charset="0"/>
              </a:rPr>
              <a:t>[7] L. Feng, Y. Gao, Z. Xu, L. Yu, and Y. Cheng, “Deep learning-based intelligent spectrum sensing and prediction: A survey,” IEEE Access, vol. 10, no.12 pp.13078-13096, 2022.</a:t>
            </a:r>
          </a:p>
          <a:p>
            <a:pPr algn="l"/>
            <a:r>
              <a:rPr lang="en-US" sz="1400" b="0" i="0" u="none" strike="noStrike" baseline="0" dirty="0">
                <a:latin typeface="Times New Roman" panose="02020603050405020304" pitchFamily="18" charset="0"/>
                <a:cs typeface="Times New Roman" panose="02020603050405020304" pitchFamily="18" charset="0"/>
              </a:rPr>
              <a:t>[8] R. </a:t>
            </a:r>
            <a:r>
              <a:rPr lang="en-US" sz="1400" b="0" i="0" u="none" strike="noStrike" baseline="0" dirty="0" err="1">
                <a:latin typeface="Times New Roman" panose="02020603050405020304" pitchFamily="18" charset="0"/>
                <a:cs typeface="Times New Roman" panose="02020603050405020304" pitchFamily="18" charset="0"/>
              </a:rPr>
              <a:t>Sarikhani</a:t>
            </a:r>
            <a:r>
              <a:rPr lang="en-US" sz="1400" b="0" i="0" u="none" strike="noStrike" baseline="0" dirty="0">
                <a:latin typeface="Times New Roman" panose="02020603050405020304" pitchFamily="18" charset="0"/>
                <a:cs typeface="Times New Roman" panose="02020603050405020304" pitchFamily="18" charset="0"/>
              </a:rPr>
              <a:t> and F. Keynia, “Cooperative spectrum sensing meets machine </a:t>
            </a:r>
            <a:r>
              <a:rPr lang="en-US" sz="1400" b="0" i="0" u="none" strike="noStrike" baseline="0" dirty="0" err="1">
                <a:latin typeface="Times New Roman" panose="02020603050405020304" pitchFamily="18" charset="0"/>
                <a:cs typeface="Times New Roman" panose="02020603050405020304" pitchFamily="18" charset="0"/>
              </a:rPr>
              <a:t>learning:deep</a:t>
            </a:r>
            <a:r>
              <a:rPr lang="en-US" sz="1400" b="0" i="0" u="none" strike="noStrike" baseline="0" dirty="0">
                <a:latin typeface="Times New Roman" panose="02020603050405020304" pitchFamily="18" charset="0"/>
                <a:cs typeface="Times New Roman" panose="02020603050405020304" pitchFamily="18" charset="0"/>
              </a:rPr>
              <a:t> reinforcement learning approach,” IEEE </a:t>
            </a:r>
            <a:r>
              <a:rPr lang="en-US" sz="1400" b="0" i="0" u="none" strike="noStrike" baseline="0" dirty="0" err="1">
                <a:latin typeface="Times New Roman" panose="02020603050405020304" pitchFamily="18" charset="0"/>
                <a:cs typeface="Times New Roman" panose="02020603050405020304" pitchFamily="18" charset="0"/>
              </a:rPr>
              <a:t>Commn</a:t>
            </a:r>
            <a:r>
              <a:rPr lang="en-US" sz="1400" b="0" i="0" u="none" strike="noStrike" baseline="0" dirty="0">
                <a:latin typeface="Times New Roman" panose="02020603050405020304" pitchFamily="18" charset="0"/>
                <a:cs typeface="Times New Roman" panose="02020603050405020304" pitchFamily="18" charset="0"/>
              </a:rPr>
              <a:t>. </a:t>
            </a:r>
            <a:r>
              <a:rPr lang="nn-NO" sz="1400" b="0" i="0" u="none" strike="noStrike" baseline="0" dirty="0">
                <a:latin typeface="Times New Roman" panose="02020603050405020304" pitchFamily="18" charset="0"/>
                <a:cs typeface="Times New Roman" panose="02020603050405020304" pitchFamily="18" charset="0"/>
              </a:rPr>
              <a:t>Lett., vol. 24, no.7 pp.1459-1462, 2020.</a:t>
            </a:r>
            <a:endParaRPr lang="en-US" sz="1400" dirty="0">
              <a:latin typeface="Times New Roman" panose="02020603050405020304" pitchFamily="18" charset="0"/>
              <a:cs typeface="Times New Roman" panose="02020603050405020304" pitchFamily="18" charset="0"/>
            </a:endParaRPr>
          </a:p>
        </p:txBody>
      </p:sp>
      <p:sp>
        <p:nvSpPr>
          <p:cNvPr id="6" name="内容占位符 1">
            <a:extLst>
              <a:ext uri="{FF2B5EF4-FFF2-40B4-BE49-F238E27FC236}">
                <a16:creationId xmlns:a16="http://schemas.microsoft.com/office/drawing/2014/main" id="{F4072C39-74A7-4700-2E07-C4DD065385FB}"/>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16</a:t>
            </a:r>
            <a:endParaRPr lang="zh-CN" altLang="en-US" sz="2000" dirty="0">
              <a:latin typeface="+mn-lt"/>
            </a:endParaRPr>
          </a:p>
        </p:txBody>
      </p:sp>
    </p:spTree>
    <p:extLst>
      <p:ext uri="{BB962C8B-B14F-4D97-AF65-F5344CB8AC3E}">
        <p14:creationId xmlns:p14="http://schemas.microsoft.com/office/powerpoint/2010/main" val="36562049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08F5D-0D51-055F-6267-C24774284FF2}"/>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3EDFF558-CF5F-030D-4EBB-81349BC02C51}"/>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914ED86B-3330-DB39-D1EC-23EF0A41F259}"/>
              </a:ext>
            </a:extLst>
          </p:cNvPr>
          <p:cNvGraphicFramePr>
            <a:graphicFrameLocks noGrp="1"/>
          </p:cNvGraphicFramePr>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 References</a:t>
                      </a:r>
                      <a:endParaRPr lang="zh-CN" altLang="en-US" dirty="0"/>
                    </a:p>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56147C3C-B613-2854-EDD2-F199B391F077}"/>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470EF1E8-8A7C-BBF4-D73C-12DCE1C405F8}"/>
              </a:ext>
            </a:extLst>
          </p:cNvPr>
          <p:cNvSpPr txBox="1"/>
          <p:nvPr/>
        </p:nvSpPr>
        <p:spPr>
          <a:xfrm>
            <a:off x="468000" y="1052718"/>
            <a:ext cx="8059774" cy="3539430"/>
          </a:xfrm>
          <a:prstGeom prst="rect">
            <a:avLst/>
          </a:prstGeom>
          <a:noFill/>
        </p:spPr>
        <p:txBody>
          <a:bodyPr wrap="square">
            <a:spAutoFit/>
          </a:bodyPr>
          <a:lstStyle/>
          <a:p>
            <a:r>
              <a:rPr lang="en-US" sz="1400" dirty="0">
                <a:latin typeface="Times New Roman" panose="02020603050405020304" pitchFamily="18" charset="0"/>
                <a:cs typeface="Times New Roman" panose="02020603050405020304" pitchFamily="18" charset="0"/>
              </a:rPr>
              <a:t>[9] A. Paul, S. Das and S. P. Maity, “Spectrum Prediction: Boosting D2D communications in CRNs using POMDP,” Physical Communications, </a:t>
            </a:r>
            <a:r>
              <a:rPr lang="nl-NL" sz="1400" dirty="0">
                <a:latin typeface="Times New Roman" panose="02020603050405020304" pitchFamily="18" charset="0"/>
                <a:cs typeface="Times New Roman" panose="02020603050405020304" pitchFamily="18" charset="0"/>
              </a:rPr>
              <a:t>vol. 71, pp.102704, 2025.</a:t>
            </a:r>
          </a:p>
          <a:p>
            <a:r>
              <a:rPr lang="en-US" sz="1400" dirty="0">
                <a:latin typeface="Times New Roman" panose="02020603050405020304" pitchFamily="18" charset="0"/>
                <a:cs typeface="Times New Roman" panose="02020603050405020304" pitchFamily="18" charset="0"/>
              </a:rPr>
              <a:t>[10] Y. Li, J. Wu, Y. Lou, X. Xu, and J. Bao, “Enhanced support vector machine for cooperative spectrum sensing against byzantine attack in cognitive wireless sensor networks,” IEEE Sens. J, vol. 24, No. 23.</a:t>
            </a:r>
          </a:p>
          <a:p>
            <a:r>
              <a:rPr lang="en-US" sz="1400" dirty="0">
                <a:latin typeface="Times New Roman" panose="02020603050405020304" pitchFamily="18" charset="0"/>
                <a:cs typeface="Times New Roman" panose="02020603050405020304" pitchFamily="18" charset="0"/>
              </a:rPr>
              <a:t>pp.39835-39844, 2024.</a:t>
            </a:r>
          </a:p>
          <a:p>
            <a:r>
              <a:rPr lang="en-US" sz="1400" dirty="0">
                <a:latin typeface="Times New Roman" panose="02020603050405020304" pitchFamily="18" charset="0"/>
                <a:cs typeface="Times New Roman" panose="02020603050405020304" pitchFamily="18" charset="0"/>
              </a:rPr>
              <a:t>[11] S. Q. Jalil, M. H. Rehmani and S. </a:t>
            </a:r>
            <a:r>
              <a:rPr lang="en-US" sz="1400" dirty="0" err="1">
                <a:latin typeface="Times New Roman" panose="02020603050405020304" pitchFamily="18" charset="0"/>
                <a:cs typeface="Times New Roman" panose="02020603050405020304" pitchFamily="18" charset="0"/>
              </a:rPr>
              <a:t>Chalup</a:t>
            </a:r>
            <a:r>
              <a:rPr lang="en-US" sz="1400" dirty="0">
                <a:latin typeface="Times New Roman" panose="02020603050405020304" pitchFamily="18" charset="0"/>
                <a:cs typeface="Times New Roman" panose="02020603050405020304" pitchFamily="18" charset="0"/>
              </a:rPr>
              <a:t>, “Cognitive radio spectrum sensing and prediction using deep reinforcement learning,” Proc. Inter. Joint Conf. on Neural Networks, 18-22 July, 2021, Shenzhen, China.</a:t>
            </a:r>
          </a:p>
          <a:p>
            <a:r>
              <a:rPr lang="en-US" sz="1400" dirty="0">
                <a:latin typeface="Times New Roman" panose="02020603050405020304" pitchFamily="18" charset="0"/>
                <a:cs typeface="Times New Roman" panose="02020603050405020304" pitchFamily="18" charset="0"/>
              </a:rPr>
              <a:t>[12] P. Chauhan, S. K. Deka, B. C. Chatterjee and N. Sarma, “Cooperative spectrum prediction-driven sensing performance for energy constrained cognitive radio networks,” IEEE Access, vol.9, pp.26107-26118, 2021.</a:t>
            </a:r>
          </a:p>
          <a:p>
            <a:r>
              <a:rPr lang="en-US" sz="1400" dirty="0">
                <a:latin typeface="Times New Roman" panose="02020603050405020304" pitchFamily="18" charset="0"/>
                <a:cs typeface="Times New Roman" panose="02020603050405020304" pitchFamily="18" charset="0"/>
              </a:rPr>
              <a:t>[13] L. Yu, J. Chen, G. Ding, J. Yang and H. Sun, “Spectrum prediction based on Taguchi method in deep learning with long short-term memory,” </a:t>
            </a:r>
            <a:r>
              <a:rPr lang="nl-NL" sz="1400" dirty="0">
                <a:latin typeface="Times New Roman" panose="02020603050405020304" pitchFamily="18" charset="0"/>
                <a:cs typeface="Times New Roman" panose="02020603050405020304" pitchFamily="18" charset="0"/>
              </a:rPr>
              <a:t>IEEE Access, vol.6, pp.45923-45933, 2018.</a:t>
            </a:r>
          </a:p>
          <a:p>
            <a:r>
              <a:rPr lang="en-US" sz="1400" dirty="0">
                <a:latin typeface="Times New Roman" panose="02020603050405020304" pitchFamily="18" charset="0"/>
                <a:cs typeface="Times New Roman" panose="02020603050405020304" pitchFamily="18" charset="0"/>
              </a:rPr>
              <a:t>[14] S. P. Maity, K. Sinha, B. P. Sinha and R. Kumari,, “Reinforcement learning for spectrum prediction and EE maximization in D2D communication,” Proc. IEEE International Conference on Signal Processing</a:t>
            </a:r>
          </a:p>
          <a:p>
            <a:r>
              <a:rPr lang="en-US" sz="1400" dirty="0">
                <a:latin typeface="Times New Roman" panose="02020603050405020304" pitchFamily="18" charset="0"/>
                <a:cs typeface="Times New Roman" panose="02020603050405020304" pitchFamily="18" charset="0"/>
              </a:rPr>
              <a:t>and Communication, 11-15 July, 2022, IISC Bangalore, India.</a:t>
            </a:r>
          </a:p>
          <a:p>
            <a:r>
              <a:rPr lang="en-US" sz="1400" dirty="0">
                <a:latin typeface="Times New Roman" panose="02020603050405020304" pitchFamily="18" charset="0"/>
                <a:cs typeface="Times New Roman" panose="02020603050405020304" pitchFamily="18" charset="0"/>
              </a:rPr>
              <a:t>[15] H. Ding, X. Li, Y. Ma, and Y. Fang, “Energy-efficient channel switching in cognitive radio networks: A reinforcement learning approach,” IEEE </a:t>
            </a:r>
            <a:r>
              <a:rPr lang="nl-NL" sz="1400" dirty="0">
                <a:latin typeface="Times New Roman" panose="02020603050405020304" pitchFamily="18" charset="0"/>
                <a:cs typeface="Times New Roman" panose="02020603050405020304" pitchFamily="18" charset="0"/>
              </a:rPr>
              <a:t>Trans. Veh. Technol., vol.69, no. 10,pp.12359-12362, 2020.</a:t>
            </a:r>
            <a:endParaRPr lang="en-US" sz="1400" dirty="0">
              <a:latin typeface="Times New Roman" panose="02020603050405020304" pitchFamily="18" charset="0"/>
              <a:cs typeface="Times New Roman" panose="02020603050405020304" pitchFamily="18" charset="0"/>
            </a:endParaRPr>
          </a:p>
        </p:txBody>
      </p:sp>
      <p:sp>
        <p:nvSpPr>
          <p:cNvPr id="2" name="内容占位符 1">
            <a:extLst>
              <a:ext uri="{FF2B5EF4-FFF2-40B4-BE49-F238E27FC236}">
                <a16:creationId xmlns:a16="http://schemas.microsoft.com/office/drawing/2014/main" id="{E1C43BD0-04E9-704C-7A81-D5B88BB0C924}"/>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17</a:t>
            </a:r>
            <a:endParaRPr lang="zh-CN" altLang="en-US" sz="2000" dirty="0">
              <a:latin typeface="+mn-lt"/>
            </a:endParaRPr>
          </a:p>
        </p:txBody>
      </p:sp>
    </p:spTree>
    <p:extLst>
      <p:ext uri="{BB962C8B-B14F-4D97-AF65-F5344CB8AC3E}">
        <p14:creationId xmlns:p14="http://schemas.microsoft.com/office/powerpoint/2010/main" val="3661054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C273F-2C2A-2296-F34E-45AAB6A88F4B}"/>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D7946C38-9523-0D56-3CD7-39EBC75E79FB}"/>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DB24EB13-6FCA-D342-E505-605E28BA101F}"/>
              </a:ext>
            </a:extLst>
          </p:cNvPr>
          <p:cNvGraphicFramePr>
            <a:graphicFrameLocks noGrp="1"/>
          </p:cNvGraphicFramePr>
          <p:nvPr>
            <p:extLst>
              <p:ext uri="{D42A27DB-BD31-4B8C-83A1-F6EECF244321}">
                <p14:modId xmlns:p14="http://schemas.microsoft.com/office/powerpoint/2010/main" val="3036319279"/>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Thank You </a:t>
                      </a:r>
                      <a:endParaRPr lang="zh-CN" altLang="en-US" dirty="0"/>
                    </a:p>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8311551C-A33D-1357-958D-8CD956737DF5}"/>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D9E30C44-5FA9-C413-2B95-AB5C92962033}"/>
              </a:ext>
            </a:extLst>
          </p:cNvPr>
          <p:cNvSpPr txBox="1"/>
          <p:nvPr/>
        </p:nvSpPr>
        <p:spPr>
          <a:xfrm>
            <a:off x="468000" y="1007877"/>
            <a:ext cx="8208000" cy="830997"/>
          </a:xfrm>
          <a:prstGeom prst="rect">
            <a:avLst/>
          </a:prstGeom>
          <a:noFill/>
        </p:spPr>
        <p:txBody>
          <a:bodyPr wrap="square">
            <a:spAutoFit/>
          </a:bodyPr>
          <a:lstStyle/>
          <a:p>
            <a:endParaRPr lang="en-US" altLang="en-US" sz="1600" dirty="0">
              <a:latin typeface="Times New Roman" panose="02020603050405020304" pitchFamily="18" charset="0"/>
              <a:cs typeface="Times New Roman" panose="02020603050405020304" pitchFamily="18" charset="0"/>
            </a:endParaRPr>
          </a:p>
          <a:p>
            <a:pPr algn="l"/>
            <a:endParaRPr lang="en-US" sz="1600" b="0" i="0" u="none" strike="noStrike" baseline="0" dirty="0">
              <a:latin typeface="Times New Roman" panose="02020603050405020304" pitchFamily="18" charset="0"/>
              <a:cs typeface="Times New Roman" panose="02020603050405020304" pitchFamily="18" charset="0"/>
            </a:endParaRPr>
          </a:p>
          <a:p>
            <a:pPr algn="l"/>
            <a:endParaRPr lang="en-US" sz="1600" dirty="0">
              <a:latin typeface="Times New Roman" panose="02020603050405020304" pitchFamily="18" charset="0"/>
              <a:cs typeface="Times New Roman" panose="02020603050405020304" pitchFamily="18" charset="0"/>
            </a:endParaRPr>
          </a:p>
        </p:txBody>
      </p:sp>
      <p:pic>
        <p:nvPicPr>
          <p:cNvPr id="10" name="Picture 4">
            <a:extLst>
              <a:ext uri="{FF2B5EF4-FFF2-40B4-BE49-F238E27FC236}">
                <a16:creationId xmlns:a16="http://schemas.microsoft.com/office/drawing/2014/main" id="{A942BA37-45A7-35FE-845E-8B7FDEDDD4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56058" y="1423375"/>
            <a:ext cx="3739597" cy="3739597"/>
          </a:xfrm>
          <a:prstGeom prst="rect">
            <a:avLst/>
          </a:prstGeom>
          <a:noFill/>
        </p:spPr>
      </p:pic>
      <p:sp>
        <p:nvSpPr>
          <p:cNvPr id="11" name="内容占位符 1">
            <a:extLst>
              <a:ext uri="{FF2B5EF4-FFF2-40B4-BE49-F238E27FC236}">
                <a16:creationId xmlns:a16="http://schemas.microsoft.com/office/drawing/2014/main" id="{8B07C9A1-51BF-6AFC-2323-36672D48C02F}"/>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18</a:t>
            </a:r>
            <a:endParaRPr lang="zh-CN" altLang="en-US" sz="2000" dirty="0">
              <a:latin typeface="+mn-lt"/>
            </a:endParaRPr>
          </a:p>
        </p:txBody>
      </p:sp>
    </p:spTree>
    <p:extLst>
      <p:ext uri="{BB962C8B-B14F-4D97-AF65-F5344CB8AC3E}">
        <p14:creationId xmlns:p14="http://schemas.microsoft.com/office/powerpoint/2010/main" val="2762212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6DEF485-D8C9-6F2D-3583-6B230C578C64}"/>
              </a:ext>
            </a:extLst>
          </p:cNvPr>
          <p:cNvSpPr>
            <a:spLocks noGrp="1"/>
          </p:cNvSpPr>
          <p:nvPr>
            <p:ph sz="quarter" idx="10"/>
          </p:nvPr>
        </p:nvSpPr>
        <p:spPr>
          <a:xfrm>
            <a:off x="828302" y="1049877"/>
            <a:ext cx="7870171" cy="1521873"/>
          </a:xfrm>
        </p:spPr>
        <p:txBody>
          <a:bodyPr/>
          <a:lstStyle/>
          <a:p>
            <a:r>
              <a:rPr lang="en-US" b="1" dirty="0">
                <a:solidFill>
                  <a:schemeClr val="accent2">
                    <a:lumMod val="75000"/>
                  </a:schemeClr>
                </a:solidFill>
                <a:latin typeface="Times New Roman" panose="02020603050405020304" pitchFamily="18" charset="0"/>
                <a:cs typeface="Times New Roman" panose="02020603050405020304" pitchFamily="18" charset="0"/>
              </a:rPr>
              <a:t>Q-Learning Driven Spectrum Prediction for</a:t>
            </a:r>
          </a:p>
          <a:p>
            <a:r>
              <a:rPr lang="en-US" b="1" dirty="0">
                <a:solidFill>
                  <a:schemeClr val="accent2">
                    <a:lumMod val="75000"/>
                  </a:schemeClr>
                </a:solidFill>
                <a:latin typeface="Times New Roman" panose="02020603050405020304" pitchFamily="18" charset="0"/>
                <a:cs typeface="Times New Roman" panose="02020603050405020304" pitchFamily="18" charset="0"/>
              </a:rPr>
              <a:t>Energy-Efficient RF-Powered D2D Communications</a:t>
            </a:r>
            <a:endParaRPr lang="zh-CN" altLang="en-US" b="1" dirty="0">
              <a:solidFill>
                <a:schemeClr val="accent2">
                  <a:lumMod val="75000"/>
                </a:schemeClr>
              </a:solidFill>
              <a:latin typeface="Times New Roman" panose="02020603050405020304" pitchFamily="18" charset="0"/>
              <a:cs typeface="Times New Roman" panose="02020603050405020304" pitchFamily="18" charset="0"/>
            </a:endParaRPr>
          </a:p>
          <a:p>
            <a:endParaRPr lang="zh-CN" altLang="en-US" b="1" dirty="0"/>
          </a:p>
        </p:txBody>
      </p:sp>
      <p:sp>
        <p:nvSpPr>
          <p:cNvPr id="4" name="内容占位符 2">
            <a:extLst>
              <a:ext uri="{FF2B5EF4-FFF2-40B4-BE49-F238E27FC236}">
                <a16:creationId xmlns:a16="http://schemas.microsoft.com/office/drawing/2014/main" id="{373321FD-E139-A726-FE98-508F7F9D9846}"/>
              </a:ext>
            </a:extLst>
          </p:cNvPr>
          <p:cNvSpPr>
            <a:spLocks noGrp="1"/>
          </p:cNvSpPr>
          <p:nvPr>
            <p:ph sz="quarter" idx="11"/>
          </p:nvPr>
        </p:nvSpPr>
        <p:spPr>
          <a:xfrm>
            <a:off x="1718468" y="2750654"/>
            <a:ext cx="5707063" cy="466684"/>
          </a:xfrm>
        </p:spPr>
        <p:txBody>
          <a:bodyPr>
            <a:noAutofit/>
          </a:bodyPr>
          <a:lstStyle/>
          <a:p>
            <a:r>
              <a:rPr lang="en-US" altLang="zh-CN" sz="1800" b="1" dirty="0">
                <a:solidFill>
                  <a:srgbClr val="002060"/>
                </a:solidFill>
                <a:latin typeface="Times New Roman" panose="02020603050405020304" pitchFamily="18" charset="0"/>
                <a:cs typeface="Times New Roman" panose="02020603050405020304" pitchFamily="18" charset="0"/>
              </a:rPr>
              <a:t>Dr. Avik Banerjee</a:t>
            </a:r>
          </a:p>
          <a:p>
            <a:r>
              <a:rPr lang="en-US" altLang="zh-CN" sz="1800" b="1" dirty="0">
                <a:solidFill>
                  <a:srgbClr val="002060"/>
                </a:solidFill>
                <a:latin typeface="Times New Roman" panose="02020603050405020304" pitchFamily="18" charset="0"/>
                <a:cs typeface="Times New Roman" panose="02020603050405020304" pitchFamily="18" charset="0"/>
              </a:rPr>
              <a:t>Assistant Professor</a:t>
            </a:r>
          </a:p>
          <a:p>
            <a:r>
              <a:rPr lang="en-US" altLang="zh-CN" sz="1800" b="1" dirty="0">
                <a:solidFill>
                  <a:srgbClr val="002060"/>
                </a:solidFill>
                <a:latin typeface="Times New Roman" panose="02020603050405020304" pitchFamily="18" charset="0"/>
                <a:cs typeface="Times New Roman" panose="02020603050405020304" pitchFamily="18" charset="0"/>
              </a:rPr>
              <a:t>ECE department</a:t>
            </a:r>
          </a:p>
          <a:p>
            <a:r>
              <a:rPr lang="en-US" altLang="zh-CN" sz="1800" b="1" dirty="0">
                <a:solidFill>
                  <a:srgbClr val="002060"/>
                </a:solidFill>
                <a:latin typeface="Times New Roman" panose="02020603050405020304" pitchFamily="18" charset="0"/>
                <a:cs typeface="Times New Roman" panose="02020603050405020304" pitchFamily="18" charset="0"/>
              </a:rPr>
              <a:t>RV College of Engineering, Bengaluru, India </a:t>
            </a:r>
            <a:endParaRPr lang="zh-CN" altLang="en-US" sz="1800" b="1" dirty="0">
              <a:solidFill>
                <a:srgbClr val="002060"/>
              </a:solidFill>
              <a:latin typeface="Times New Roman" panose="02020603050405020304" pitchFamily="18" charset="0"/>
              <a:cs typeface="Times New Roman" panose="02020603050405020304" pitchFamily="18" charset="0"/>
            </a:endParaRPr>
          </a:p>
        </p:txBody>
      </p:sp>
      <p:sp>
        <p:nvSpPr>
          <p:cNvPr id="5" name="内容占位符 1">
            <a:extLst>
              <a:ext uri="{FF2B5EF4-FFF2-40B4-BE49-F238E27FC236}">
                <a16:creationId xmlns:a16="http://schemas.microsoft.com/office/drawing/2014/main" id="{E20393E2-74DC-076C-C4B8-772506CCC599}"/>
              </a:ext>
            </a:extLst>
          </p:cNvPr>
          <p:cNvSpPr txBox="1">
            <a:spLocks/>
          </p:cNvSpPr>
          <p:nvPr/>
        </p:nvSpPr>
        <p:spPr>
          <a:xfrm>
            <a:off x="6987208" y="4611756"/>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t>Slide 2</a:t>
            </a:r>
            <a:endParaRPr lang="zh-CN" altLang="en-US" sz="2000" dirty="0"/>
          </a:p>
        </p:txBody>
      </p:sp>
    </p:spTree>
    <p:extLst>
      <p:ext uri="{BB962C8B-B14F-4D97-AF65-F5344CB8AC3E}">
        <p14:creationId xmlns:p14="http://schemas.microsoft.com/office/powerpoint/2010/main" val="1920133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60CA019-7C58-166B-686D-8D4B7B3891E5}"/>
              </a:ext>
            </a:extLst>
          </p:cNvPr>
          <p:cNvSpPr>
            <a:spLocks noGrp="1"/>
          </p:cNvSpPr>
          <p:nvPr>
            <p:ph type="body" sz="quarter" idx="10"/>
          </p:nvPr>
        </p:nvSpPr>
        <p:spPr>
          <a:xfrm>
            <a:off x="2289765" y="714900"/>
            <a:ext cx="5600700" cy="3910263"/>
          </a:xfrm>
        </p:spPr>
        <p:txBody>
          <a:bodyPr/>
          <a:lstStyle/>
          <a:p>
            <a:r>
              <a:rPr lang="en-US" altLang="zh-CN" dirty="0"/>
              <a:t>Introduction</a:t>
            </a:r>
          </a:p>
          <a:p>
            <a:r>
              <a:rPr lang="en-US" altLang="zh-CN" dirty="0"/>
              <a:t>Literature Review</a:t>
            </a:r>
          </a:p>
          <a:p>
            <a:r>
              <a:rPr lang="en-US" altLang="zh-CN" dirty="0"/>
              <a:t>System Model</a:t>
            </a:r>
          </a:p>
          <a:p>
            <a:r>
              <a:rPr lang="en-US" altLang="zh-CN" dirty="0"/>
              <a:t>Problem Formulation</a:t>
            </a:r>
          </a:p>
          <a:p>
            <a:r>
              <a:rPr lang="en-US" altLang="zh-CN" dirty="0"/>
              <a:t>MDP and Q learning</a:t>
            </a:r>
          </a:p>
          <a:p>
            <a:r>
              <a:rPr lang="en-US" altLang="zh-CN" dirty="0"/>
              <a:t>Simulation Results </a:t>
            </a:r>
          </a:p>
          <a:p>
            <a:r>
              <a:rPr lang="en-US" altLang="zh-CN" dirty="0"/>
              <a:t>Conclusion with scope of Future Works</a:t>
            </a:r>
          </a:p>
          <a:p>
            <a:r>
              <a:rPr lang="en-US" altLang="zh-CN" dirty="0"/>
              <a:t>References</a:t>
            </a:r>
            <a:endParaRPr lang="zh-CN" altLang="en-US" dirty="0"/>
          </a:p>
        </p:txBody>
      </p:sp>
      <p:sp>
        <p:nvSpPr>
          <p:cNvPr id="3" name="内容占位符 1">
            <a:extLst>
              <a:ext uri="{FF2B5EF4-FFF2-40B4-BE49-F238E27FC236}">
                <a16:creationId xmlns:a16="http://schemas.microsoft.com/office/drawing/2014/main" id="{92C005AB-59AD-E4BE-F13E-91C1CBE89ABE}"/>
              </a:ext>
            </a:extLst>
          </p:cNvPr>
          <p:cNvSpPr txBox="1">
            <a:spLocks/>
          </p:cNvSpPr>
          <p:nvPr/>
        </p:nvSpPr>
        <p:spPr>
          <a:xfrm>
            <a:off x="397565" y="4686300"/>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t>Slide 3</a:t>
            </a:r>
            <a:endParaRPr lang="zh-CN" altLang="en-US" sz="2000" dirty="0"/>
          </a:p>
        </p:txBody>
      </p:sp>
    </p:spTree>
    <p:extLst>
      <p:ext uri="{BB962C8B-B14F-4D97-AF65-F5344CB8AC3E}">
        <p14:creationId xmlns:p14="http://schemas.microsoft.com/office/powerpoint/2010/main" val="1147727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09B5E34-B847-69F0-9E47-3B4938E4E267}"/>
              </a:ext>
            </a:extLst>
          </p:cNvPr>
          <p:cNvSpPr>
            <a:spLocks noGrp="1"/>
          </p:cNvSpPr>
          <p:nvPr>
            <p:ph sz="quarter" idx="10"/>
          </p:nvPr>
        </p:nvSpPr>
        <p:spPr>
          <a:xfrm>
            <a:off x="613142" y="2571750"/>
            <a:ext cx="8810851" cy="1524000"/>
          </a:xfrm>
        </p:spPr>
        <p:txBody>
          <a:bodyPr/>
          <a:lstStyle/>
          <a:p>
            <a:r>
              <a:rPr lang="en-US" altLang="zh-CN" dirty="0"/>
              <a:t>Introduction to Cognitive Radio</a:t>
            </a:r>
            <a:endParaRPr lang="zh-CN" altLang="en-US" dirty="0"/>
          </a:p>
        </p:txBody>
      </p:sp>
      <p:sp>
        <p:nvSpPr>
          <p:cNvPr id="3" name="内容占位符 1">
            <a:extLst>
              <a:ext uri="{FF2B5EF4-FFF2-40B4-BE49-F238E27FC236}">
                <a16:creationId xmlns:a16="http://schemas.microsoft.com/office/drawing/2014/main" id="{19669D9A-0245-E96E-49F0-E222561CFFFD}"/>
              </a:ext>
            </a:extLst>
          </p:cNvPr>
          <p:cNvSpPr txBox="1">
            <a:spLocks/>
          </p:cNvSpPr>
          <p:nvPr/>
        </p:nvSpPr>
        <p:spPr>
          <a:xfrm>
            <a:off x="397565" y="4686300"/>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t>Slide 4</a:t>
            </a:r>
            <a:endParaRPr lang="zh-CN" altLang="en-US" sz="2000" dirty="0"/>
          </a:p>
        </p:txBody>
      </p:sp>
    </p:spTree>
    <p:extLst>
      <p:ext uri="{BB962C8B-B14F-4D97-AF65-F5344CB8AC3E}">
        <p14:creationId xmlns:p14="http://schemas.microsoft.com/office/powerpoint/2010/main" val="2402459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A59A8-00A1-D4F1-2BA2-63407C70226E}"/>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62908F09-3DD7-BE4D-BB48-521DD11D5FA7}"/>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42E74B04-A333-A1F0-E09F-995A203B238A}"/>
              </a:ext>
            </a:extLst>
          </p:cNvPr>
          <p:cNvGraphicFramePr>
            <a:graphicFrameLocks noGrp="1"/>
          </p:cNvGraphicFramePr>
          <p:nvPr>
            <p:extLst>
              <p:ext uri="{D42A27DB-BD31-4B8C-83A1-F6EECF244321}">
                <p14:modId xmlns:p14="http://schemas.microsoft.com/office/powerpoint/2010/main" val="1641593478"/>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Introduction to Cognitive radio</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DC48BA3E-565A-20EA-762A-FC617CB0DA12}"/>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pic>
        <p:nvPicPr>
          <p:cNvPr id="2" name="Picture 1">
            <a:extLst>
              <a:ext uri="{FF2B5EF4-FFF2-40B4-BE49-F238E27FC236}">
                <a16:creationId xmlns:a16="http://schemas.microsoft.com/office/drawing/2014/main" id="{171CA3C0-6170-387D-7A9B-C538DC716DF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23591" y="1395620"/>
            <a:ext cx="2661912" cy="259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E19F8706-90BB-9719-8681-77743B20310D}"/>
              </a:ext>
            </a:extLst>
          </p:cNvPr>
          <p:cNvSpPr txBox="1"/>
          <p:nvPr/>
        </p:nvSpPr>
        <p:spPr>
          <a:xfrm>
            <a:off x="468000" y="933449"/>
            <a:ext cx="8516512" cy="4031873"/>
          </a:xfrm>
          <a:prstGeom prst="rect">
            <a:avLst/>
          </a:prstGeom>
          <a:noFill/>
        </p:spPr>
        <p:txBody>
          <a:bodyPr wrap="square">
            <a:spAutoFit/>
          </a:bodyPr>
          <a:lstStyle/>
          <a:p>
            <a:pPr marL="0" indent="0" algn="just" eaLnBrk="1" hangingPunct="1">
              <a:buFont typeface="Wingdings 3" panose="05040102010807070707" pitchFamily="18" charset="2"/>
              <a:buNone/>
              <a:defRPr/>
            </a:pPr>
            <a:r>
              <a:rPr lang="en-US" altLang="en-US" sz="1600" dirty="0">
                <a:solidFill>
                  <a:schemeClr val="tx1"/>
                </a:solidFill>
                <a:latin typeface="Times New Roman" panose="02020603050405020304" pitchFamily="18" charset="0"/>
                <a:cs typeface="Times New Roman" panose="02020603050405020304" pitchFamily="18" charset="0"/>
              </a:rPr>
              <a:t>Exchange </a:t>
            </a:r>
            <a:r>
              <a:rPr lang="en-US" altLang="en-US" sz="1600" b="1" dirty="0">
                <a:solidFill>
                  <a:schemeClr val="tx1"/>
                </a:solidFill>
                <a:latin typeface="Times New Roman" panose="02020603050405020304" pitchFamily="18" charset="0"/>
                <a:cs typeface="Times New Roman" panose="02020603050405020304" pitchFamily="18" charset="0"/>
              </a:rPr>
              <a:t>short packets </a:t>
            </a:r>
            <a:r>
              <a:rPr lang="en-US" altLang="en-US" sz="1600" dirty="0">
                <a:solidFill>
                  <a:schemeClr val="tx1"/>
                </a:solidFill>
                <a:latin typeface="Times New Roman" panose="02020603050405020304" pitchFamily="18" charset="0"/>
                <a:cs typeface="Times New Roman" panose="02020603050405020304" pitchFamily="18" charset="0"/>
              </a:rPr>
              <a:t>(few information bytes), efficient </a:t>
            </a:r>
            <a:r>
              <a:rPr lang="en-US" altLang="en-US" sz="1600" b="1" dirty="0">
                <a:solidFill>
                  <a:schemeClr val="tx1"/>
                </a:solidFill>
                <a:latin typeface="Times New Roman" panose="02020603050405020304" pitchFamily="18" charset="0"/>
                <a:cs typeface="Times New Roman" panose="02020603050405020304" pitchFamily="18" charset="0"/>
              </a:rPr>
              <a:t>frequency access or sharing</a:t>
            </a:r>
            <a:r>
              <a:rPr lang="en-US" altLang="en-US" sz="1600" dirty="0">
                <a:solidFill>
                  <a:schemeClr val="tx1"/>
                </a:solidFill>
                <a:latin typeface="Times New Roman" panose="02020603050405020304" pitchFamily="18" charset="0"/>
                <a:cs typeface="Times New Roman" panose="02020603050405020304" pitchFamily="18" charset="0"/>
              </a:rPr>
              <a:t>, </a:t>
            </a:r>
            <a:r>
              <a:rPr lang="en-US" altLang="en-US" sz="1600" b="1" dirty="0">
                <a:solidFill>
                  <a:schemeClr val="tx1"/>
                </a:solidFill>
                <a:latin typeface="Times New Roman" panose="02020603050405020304" pitchFamily="18" charset="0"/>
                <a:cs typeface="Times New Roman" panose="02020603050405020304" pitchFamily="18" charset="0"/>
              </a:rPr>
              <a:t>ultra-high reliability </a:t>
            </a:r>
            <a:r>
              <a:rPr lang="en-US" altLang="en-US" sz="1600" dirty="0">
                <a:solidFill>
                  <a:schemeClr val="tx1"/>
                </a:solidFill>
                <a:latin typeface="Times New Roman" panose="02020603050405020304" pitchFamily="18" charset="0"/>
                <a:cs typeface="Times New Roman" panose="02020603050405020304" pitchFamily="18" charset="0"/>
              </a:rPr>
              <a:t>(low outage) and </a:t>
            </a:r>
            <a:r>
              <a:rPr lang="en-US" altLang="en-US" sz="1600" b="1" dirty="0">
                <a:solidFill>
                  <a:schemeClr val="tx1"/>
                </a:solidFill>
                <a:latin typeface="Times New Roman" panose="02020603050405020304" pitchFamily="18" charset="0"/>
                <a:cs typeface="Times New Roman" panose="02020603050405020304" pitchFamily="18" charset="0"/>
              </a:rPr>
              <a:t>low latency </a:t>
            </a:r>
            <a:r>
              <a:rPr lang="en-US" altLang="en-US" sz="1600" dirty="0">
                <a:solidFill>
                  <a:schemeClr val="tx1"/>
                </a:solidFill>
                <a:latin typeface="Times New Roman" panose="02020603050405020304" pitchFamily="18" charset="0"/>
                <a:cs typeface="Times New Roman" panose="02020603050405020304" pitchFamily="18" charset="0"/>
              </a:rPr>
              <a:t>(through efficient routing) </a:t>
            </a:r>
            <a:r>
              <a:rPr lang="en-US" altLang="en-US" sz="1600" b="1" dirty="0">
                <a:solidFill>
                  <a:schemeClr val="tx1"/>
                </a:solidFill>
                <a:latin typeface="Times New Roman" panose="02020603050405020304" pitchFamily="18" charset="0"/>
                <a:cs typeface="Times New Roman" panose="02020603050405020304" pitchFamily="18" charset="0"/>
              </a:rPr>
              <a:t>[1-3].</a:t>
            </a:r>
          </a:p>
          <a:p>
            <a:pPr algn="just" eaLnBrk="1" hangingPunct="1">
              <a:defRPr/>
            </a:pPr>
            <a:endParaRPr lang="en-US" altLang="en-US" sz="1600" dirty="0">
              <a:solidFill>
                <a:schemeClr val="tx1"/>
              </a:solidFill>
              <a:latin typeface="Times New Roman" panose="02020603050405020304" pitchFamily="18" charset="0"/>
              <a:cs typeface="Times New Roman" panose="02020603050405020304" pitchFamily="18" charset="0"/>
            </a:endParaRPr>
          </a:p>
          <a:p>
            <a:pPr algn="just" eaLnBrk="1" hangingPunct="1">
              <a:defRPr/>
            </a:pPr>
            <a:endParaRPr lang="en-US" altLang="en-US" sz="1600" dirty="0">
              <a:solidFill>
                <a:schemeClr val="tx1"/>
              </a:solidFill>
              <a:latin typeface="Times New Roman" panose="02020603050405020304" pitchFamily="18" charset="0"/>
              <a:cs typeface="Times New Roman" panose="02020603050405020304" pitchFamily="18" charset="0"/>
            </a:endParaRPr>
          </a:p>
          <a:p>
            <a:pPr algn="just" eaLnBrk="1" hangingPunct="1">
              <a:defRPr/>
            </a:pPr>
            <a:endParaRPr lang="en-US" altLang="en-US" sz="1600" dirty="0">
              <a:solidFill>
                <a:schemeClr val="tx1"/>
              </a:solidFill>
              <a:latin typeface="Times New Roman" panose="02020603050405020304" pitchFamily="18" charset="0"/>
              <a:cs typeface="Times New Roman" panose="02020603050405020304" pitchFamily="18" charset="0"/>
            </a:endParaRPr>
          </a:p>
          <a:p>
            <a:pPr algn="just" eaLnBrk="1" hangingPunct="1">
              <a:defRPr/>
            </a:pPr>
            <a:endParaRPr lang="en-US" altLang="en-US" sz="1600" b="1" dirty="0">
              <a:solidFill>
                <a:schemeClr val="accent2">
                  <a:lumMod val="75000"/>
                </a:schemeClr>
              </a:solidFill>
              <a:latin typeface="Times New Roman" panose="02020603050405020304" pitchFamily="18" charset="0"/>
              <a:cs typeface="Times New Roman" panose="02020603050405020304" pitchFamily="18" charset="0"/>
            </a:endParaRPr>
          </a:p>
          <a:p>
            <a:pPr algn="just" eaLnBrk="1" hangingPunct="1">
              <a:defRPr/>
            </a:pPr>
            <a:endParaRPr lang="en-US" altLang="en-US" sz="1600" dirty="0">
              <a:solidFill>
                <a:schemeClr val="tx1"/>
              </a:solidFill>
              <a:latin typeface="Times New Roman" panose="02020603050405020304" pitchFamily="18" charset="0"/>
              <a:cs typeface="Times New Roman" panose="02020603050405020304" pitchFamily="18" charset="0"/>
            </a:endParaRPr>
          </a:p>
          <a:p>
            <a:pPr marL="0" indent="0" algn="just" eaLnBrk="1" hangingPunct="1">
              <a:buFont typeface="Wingdings 3" panose="05040102010807070707" pitchFamily="18" charset="2"/>
              <a:buNone/>
              <a:defRPr/>
            </a:pPr>
            <a:endParaRPr lang="en-US" altLang="en-US" sz="1600" dirty="0">
              <a:solidFill>
                <a:schemeClr val="tx1"/>
              </a:solidFill>
              <a:latin typeface="Times New Roman" panose="02020603050405020304" pitchFamily="18" charset="0"/>
              <a:cs typeface="Times New Roman" panose="02020603050405020304" pitchFamily="18" charset="0"/>
            </a:endParaRPr>
          </a:p>
          <a:p>
            <a:pPr marL="0" indent="0" algn="just" eaLnBrk="1" hangingPunct="1">
              <a:buFont typeface="Wingdings 3" panose="05040102010807070707" pitchFamily="18" charset="2"/>
              <a:buNone/>
              <a:defRPr/>
            </a:pPr>
            <a:endParaRPr lang="en-US" altLang="en-US" sz="1600" b="1" u="sng" dirty="0">
              <a:solidFill>
                <a:srgbClr val="800000"/>
              </a:solidFill>
              <a:latin typeface="Times New Roman" panose="02020603050405020304" pitchFamily="18" charset="0"/>
              <a:cs typeface="Times New Roman" panose="02020603050405020304" pitchFamily="18" charset="0"/>
            </a:endParaRPr>
          </a:p>
          <a:p>
            <a:pPr marL="0" indent="0" algn="just" eaLnBrk="1" hangingPunct="1">
              <a:buFont typeface="Wingdings 3" panose="05040102010807070707" pitchFamily="18" charset="2"/>
              <a:buNone/>
              <a:defRPr/>
            </a:pPr>
            <a:endParaRPr lang="en-US" altLang="en-US" sz="1600" b="1" u="sng" dirty="0">
              <a:solidFill>
                <a:srgbClr val="800000"/>
              </a:solidFill>
              <a:latin typeface="Times New Roman" panose="02020603050405020304" pitchFamily="18" charset="0"/>
              <a:cs typeface="Times New Roman" panose="02020603050405020304" pitchFamily="18" charset="0"/>
            </a:endParaRPr>
          </a:p>
          <a:p>
            <a:pPr marL="0" indent="0" algn="just" eaLnBrk="1" hangingPunct="1">
              <a:buFont typeface="Wingdings 3" panose="05040102010807070707" pitchFamily="18" charset="2"/>
              <a:buNone/>
              <a:defRPr/>
            </a:pPr>
            <a:endParaRPr lang="en-US" altLang="en-US" sz="1600" b="1" u="sng" dirty="0">
              <a:solidFill>
                <a:srgbClr val="800000"/>
              </a:solidFill>
              <a:latin typeface="Times New Roman" panose="02020603050405020304" pitchFamily="18" charset="0"/>
              <a:cs typeface="Times New Roman" panose="02020603050405020304" pitchFamily="18" charset="0"/>
            </a:endParaRPr>
          </a:p>
          <a:p>
            <a:pPr marL="0" indent="0" algn="just" eaLnBrk="1" hangingPunct="1">
              <a:buFont typeface="Wingdings 3" panose="05040102010807070707" pitchFamily="18" charset="2"/>
              <a:buNone/>
              <a:defRPr/>
            </a:pPr>
            <a:r>
              <a:rPr lang="en-US" altLang="en-US" sz="1600" b="1" u="sng" dirty="0">
                <a:solidFill>
                  <a:srgbClr val="800000"/>
                </a:solidFill>
                <a:latin typeface="Times New Roman" panose="02020603050405020304" pitchFamily="18" charset="0"/>
                <a:cs typeface="Times New Roman" panose="02020603050405020304" pitchFamily="18" charset="0"/>
              </a:rPr>
              <a:t>Challenges:                         </a:t>
            </a:r>
          </a:p>
          <a:p>
            <a:pPr>
              <a:defRPr/>
            </a:pPr>
            <a:r>
              <a:rPr lang="en-US" altLang="en-US" sz="1600" b="1" dirty="0">
                <a:solidFill>
                  <a:schemeClr val="tx1"/>
                </a:solidFill>
                <a:latin typeface="Times New Roman" panose="02020603050405020304" pitchFamily="18" charset="0"/>
                <a:cs typeface="Times New Roman" panose="02020603050405020304" pitchFamily="18" charset="0"/>
              </a:rPr>
              <a:t>Energy Crisis, Spectrum Scarcity, Data Transmission, Security</a:t>
            </a:r>
            <a:r>
              <a:rPr lang="en-IN" sz="1600" dirty="0"/>
              <a:t> </a:t>
            </a:r>
          </a:p>
          <a:p>
            <a:r>
              <a:rPr lang="en-US" altLang="en-US" sz="1600" b="1" dirty="0">
                <a:solidFill>
                  <a:srgbClr val="800000"/>
                </a:solidFill>
                <a:latin typeface="Times New Roman" panose="02020603050405020304" pitchFamily="18" charset="0"/>
                <a:cs typeface="Times New Roman" panose="02020603050405020304" pitchFamily="18" charset="0"/>
              </a:rPr>
              <a:t>Solution: </a:t>
            </a:r>
            <a:r>
              <a:rPr lang="en-US" altLang="en-US" sz="1600" b="1" dirty="0">
                <a:solidFill>
                  <a:srgbClr val="00B050"/>
                </a:solidFill>
                <a:latin typeface="Times New Roman" panose="02020603050405020304" pitchFamily="18" charset="0"/>
                <a:cs typeface="Times New Roman" panose="02020603050405020304" pitchFamily="18" charset="0"/>
              </a:rPr>
              <a:t>Cognitive Radio (CR) </a:t>
            </a:r>
            <a:r>
              <a:rPr lang="en-US" altLang="en-US" sz="1600" b="1" dirty="0">
                <a:latin typeface="Times New Roman" panose="02020603050405020304" pitchFamily="18" charset="0"/>
                <a:cs typeface="Times New Roman" panose="02020603050405020304" pitchFamily="18" charset="0"/>
              </a:rPr>
              <a:t>[1,4,5]: </a:t>
            </a:r>
            <a:r>
              <a:rPr lang="en-US" altLang="en-US" sz="1600" dirty="0">
                <a:solidFill>
                  <a:schemeClr val="tx1"/>
                </a:solidFill>
                <a:latin typeface="Times New Roman" panose="02020603050405020304" pitchFamily="18" charset="0"/>
                <a:cs typeface="Times New Roman" panose="02020603050405020304" pitchFamily="18" charset="0"/>
              </a:rPr>
              <a:t>Cooperative Communication, Spectrum Sensing (SS), </a:t>
            </a:r>
            <a:r>
              <a:rPr lang="en-US" altLang="en-US" sz="1600" b="1" dirty="0">
                <a:solidFill>
                  <a:schemeClr val="accent2">
                    <a:lumMod val="75000"/>
                  </a:schemeClr>
                </a:solidFill>
                <a:latin typeface="Times New Roman" panose="02020603050405020304" pitchFamily="18" charset="0"/>
                <a:cs typeface="Times New Roman" panose="02020603050405020304" pitchFamily="18" charset="0"/>
              </a:rPr>
              <a:t>Spectrum Prediction (SP)</a:t>
            </a:r>
            <a:r>
              <a:rPr lang="en-US" altLang="en-US" sz="1600" dirty="0">
                <a:solidFill>
                  <a:schemeClr val="tx1"/>
                </a:solidFill>
                <a:latin typeface="Times New Roman" panose="02020603050405020304" pitchFamily="18" charset="0"/>
                <a:cs typeface="Times New Roman" panose="02020603050405020304" pitchFamily="18" charset="0"/>
              </a:rPr>
              <a:t>, Energy Harvesting (EH) </a:t>
            </a:r>
            <a:r>
              <a:rPr lang="en-US" altLang="en-US" sz="1600" b="1" dirty="0">
                <a:solidFill>
                  <a:schemeClr val="tx1"/>
                </a:solidFill>
                <a:latin typeface="Times New Roman" panose="02020603050405020304" pitchFamily="18" charset="0"/>
                <a:cs typeface="Times New Roman" panose="02020603050405020304" pitchFamily="18" charset="0"/>
              </a:rPr>
              <a:t>[4], </a:t>
            </a:r>
            <a:r>
              <a:rPr lang="en-US" sz="1600" b="1" dirty="0">
                <a:latin typeface="Times New Roman" panose="02020603050405020304" pitchFamily="18" charset="0"/>
                <a:cs typeface="Times New Roman" panose="02020603050405020304" pitchFamily="18" charset="0"/>
              </a:rPr>
              <a:t>Markov Decision process (POMDP) boosting D2D data transmission [8].</a:t>
            </a:r>
            <a:endParaRPr lang="en-US" altLang="en-US" sz="1600" b="1" dirty="0">
              <a:solidFill>
                <a:schemeClr val="tx1"/>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86EA6FCF-D175-5B26-F823-A22F6D4FA6C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77982" y="1611302"/>
            <a:ext cx="3568463" cy="2014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内容占位符 1">
            <a:extLst>
              <a:ext uri="{FF2B5EF4-FFF2-40B4-BE49-F238E27FC236}">
                <a16:creationId xmlns:a16="http://schemas.microsoft.com/office/drawing/2014/main" id="{21E1495C-0E58-73D3-2428-1826E805B0F0}"/>
              </a:ext>
            </a:extLst>
          </p:cNvPr>
          <p:cNvSpPr txBox="1">
            <a:spLocks/>
          </p:cNvSpPr>
          <p:nvPr/>
        </p:nvSpPr>
        <p:spPr>
          <a:xfrm>
            <a:off x="7325140" y="311103"/>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5</a:t>
            </a:r>
            <a:endParaRPr lang="zh-CN" altLang="en-US" sz="2000" dirty="0">
              <a:latin typeface="+mn-lt"/>
            </a:endParaRPr>
          </a:p>
        </p:txBody>
      </p:sp>
    </p:spTree>
    <p:extLst>
      <p:ext uri="{BB962C8B-B14F-4D97-AF65-F5344CB8AC3E}">
        <p14:creationId xmlns:p14="http://schemas.microsoft.com/office/powerpoint/2010/main" val="3480087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788B0-DA74-7497-53D4-86D00B854E1B}"/>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E5F5C7B0-4FED-D415-129E-3978BC78CE4D}"/>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B0DB7C1A-3282-581C-3329-10E7E733CD72}"/>
              </a:ext>
            </a:extLst>
          </p:cNvPr>
          <p:cNvGraphicFramePr>
            <a:graphicFrameLocks noGrp="1"/>
          </p:cNvGraphicFramePr>
          <p:nvPr>
            <p:extLst>
              <p:ext uri="{D42A27DB-BD31-4B8C-83A1-F6EECF244321}">
                <p14:modId xmlns:p14="http://schemas.microsoft.com/office/powerpoint/2010/main" val="3446407775"/>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Literature Review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dirty="0"/>
                        <a:t>Spectrum Prediction</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01209706-A40B-1872-83FB-8C0CEF37E430}"/>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22669B09-2B02-E3F4-EB23-1F28B34D8AEE}"/>
              </a:ext>
            </a:extLst>
          </p:cNvPr>
          <p:cNvSpPr txBox="1"/>
          <p:nvPr/>
        </p:nvSpPr>
        <p:spPr>
          <a:xfrm>
            <a:off x="468000" y="1007877"/>
            <a:ext cx="8208000" cy="4770537"/>
          </a:xfrm>
          <a:prstGeom prst="rect">
            <a:avLst/>
          </a:prstGeom>
          <a:noFill/>
        </p:spPr>
        <p:txBody>
          <a:bodyPr wrap="square">
            <a:spAutoFit/>
          </a:bodyPr>
          <a:lstStyle/>
          <a:p>
            <a:pPr algn="just"/>
            <a:r>
              <a:rPr lang="en-US" sz="1600" b="0" i="0" u="none" strike="noStrike" baseline="0" dirty="0">
                <a:latin typeface="Times New Roman" panose="02020603050405020304" pitchFamily="18" charset="0"/>
                <a:cs typeface="Times New Roman" panose="02020603050405020304" pitchFamily="18" charset="0"/>
              </a:rPr>
              <a:t>Of late Hidden Markov Model (HMM), long short term memory (LSTM) and convolution neural network (CNN) have been used to build up SP model. ML techniques on SS and</a:t>
            </a:r>
          </a:p>
          <a:p>
            <a:pPr algn="just"/>
            <a:r>
              <a:rPr lang="en-US" sz="1600" b="0" i="0" u="none" strike="noStrike" baseline="0" dirty="0">
                <a:latin typeface="Times New Roman" panose="02020603050405020304" pitchFamily="18" charset="0"/>
                <a:cs typeface="Times New Roman" panose="02020603050405020304" pitchFamily="18" charset="0"/>
              </a:rPr>
              <a:t>SP are also been reported </a:t>
            </a:r>
            <a:r>
              <a:rPr lang="en-US" sz="1600" b="1" i="0" u="none" strike="noStrike" baseline="0" dirty="0">
                <a:latin typeface="Times New Roman" panose="02020603050405020304" pitchFamily="18" charset="0"/>
                <a:cs typeface="Times New Roman" panose="02020603050405020304" pitchFamily="18" charset="0"/>
              </a:rPr>
              <a:t>[5]–[7], [9].</a:t>
            </a:r>
          </a:p>
          <a:p>
            <a:pPr algn="just"/>
            <a:endParaRPr lang="en-US" altLang="en-US" sz="16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US" altLang="en-US" sz="1600" b="1" dirty="0">
                <a:latin typeface="Times New Roman" panose="02020603050405020304" pitchFamily="18" charset="0"/>
                <a:cs typeface="Times New Roman" panose="02020603050405020304" pitchFamily="18" charset="0"/>
              </a:rPr>
              <a:t>In [5]</a:t>
            </a:r>
            <a:r>
              <a:rPr lang="en-US" altLang="en-US" sz="1600" dirty="0">
                <a:latin typeface="Times New Roman" panose="02020603050405020304" pitchFamily="18" charset="0"/>
                <a:cs typeface="Times New Roman" panose="02020603050405020304" pitchFamily="18" charset="0"/>
              </a:rPr>
              <a:t>, PU transmission behavior is predicted using an support vector machine (SVM) model, eliminating explicit spectrum sensing, while a deep Q network (DQN)-based routing strategy is used to jointly improve energy efficiency (EE) and spectral efficiency (SE).</a:t>
            </a:r>
          </a:p>
          <a:p>
            <a:pPr marL="285750" indent="-285750" algn="just">
              <a:buFont typeface="Wingdings" panose="05000000000000000000" pitchFamily="2" charset="2"/>
              <a:buChar char="q"/>
            </a:pPr>
            <a:r>
              <a:rPr lang="en-US" altLang="en-US" sz="1600" b="1" dirty="0">
                <a:latin typeface="Times New Roman" panose="02020603050405020304" pitchFamily="18" charset="0"/>
                <a:cs typeface="Times New Roman" panose="02020603050405020304" pitchFamily="18" charset="0"/>
              </a:rPr>
              <a:t>A DRL-based cooperative spectrum sensing (CSS) framework is presented in [11]</a:t>
            </a:r>
            <a:r>
              <a:rPr lang="en-US" altLang="en-US" sz="1600" dirty="0">
                <a:latin typeface="Times New Roman" panose="02020603050405020304" pitchFamily="18" charset="0"/>
                <a:cs typeface="Times New Roman" panose="02020603050405020304" pitchFamily="18" charset="0"/>
              </a:rPr>
              <a:t>, where deep learning (DL) analyzes the spectrum environment and Reinforcement learning (RL) determines PU transmit decisions. </a:t>
            </a:r>
          </a:p>
          <a:p>
            <a:pPr marL="285750" indent="-285750" algn="just">
              <a:buFont typeface="Wingdings" panose="05000000000000000000" pitchFamily="2" charset="2"/>
              <a:buChar char="q"/>
            </a:pPr>
            <a:r>
              <a:rPr lang="en-US" altLang="en-US" sz="1600" b="1" dirty="0">
                <a:latin typeface="Times New Roman" panose="02020603050405020304" pitchFamily="18" charset="0"/>
                <a:cs typeface="Times New Roman" panose="02020603050405020304" pitchFamily="18" charset="0"/>
              </a:rPr>
              <a:t>A long short term memory (LSTM)-based cooperative spectrum prediction (SP) scheme is introduced in [12]</a:t>
            </a:r>
            <a:r>
              <a:rPr lang="en-US" altLang="en-US" sz="1600" dirty="0">
                <a:latin typeface="Times New Roman" panose="02020603050405020304" pitchFamily="18" charset="0"/>
                <a:cs typeface="Times New Roman" panose="02020603050405020304" pitchFamily="18" charset="0"/>
              </a:rPr>
              <a:t> for energy-constrained CRNs, employing parallel fusion to mitigate individual prediction errors.</a:t>
            </a:r>
          </a:p>
          <a:p>
            <a:pPr marL="285750" lvl="0" indent="-285750" algn="just" defTabSz="914400" eaLnBrk="0" fontAlgn="base" hangingPunct="0">
              <a:spcBef>
                <a:spcPct val="0"/>
              </a:spcBef>
              <a:spcAft>
                <a:spcPct val="0"/>
              </a:spcAft>
              <a:buFont typeface="Wingdings" panose="05000000000000000000" pitchFamily="2" charset="2"/>
              <a:buChar char="q"/>
            </a:pPr>
            <a:r>
              <a:rPr lang="en-US" altLang="en-US" sz="1600" b="1" dirty="0">
                <a:latin typeface="Times New Roman" panose="02020603050405020304" pitchFamily="18" charset="0"/>
                <a:cs typeface="Times New Roman" panose="02020603050405020304" pitchFamily="18" charset="0"/>
              </a:rPr>
              <a:t>By modeling spectrum samples as time-series data, [13]</a:t>
            </a:r>
            <a:r>
              <a:rPr lang="en-US" altLang="en-US" sz="1600" dirty="0">
                <a:latin typeface="Times New Roman" panose="02020603050405020304" pitchFamily="18" charset="0"/>
                <a:cs typeface="Times New Roman" panose="02020603050405020304" pitchFamily="18" charset="0"/>
              </a:rPr>
              <a:t> demonstrates that LSTM networks outperform multi layer perceptron (MLP) and regression models in </a:t>
            </a:r>
            <a:r>
              <a:rPr lang="en-US" altLang="en-US" sz="1600" b="1" dirty="0">
                <a:latin typeface="Times New Roman" panose="02020603050405020304" pitchFamily="18" charset="0"/>
                <a:cs typeface="Times New Roman" panose="02020603050405020304" pitchFamily="18" charset="0"/>
              </a:rPr>
              <a:t>SP</a:t>
            </a:r>
            <a:r>
              <a:rPr lang="en-US" altLang="en-US" sz="1600" dirty="0">
                <a:latin typeface="Times New Roman" panose="02020603050405020304" pitchFamily="18" charset="0"/>
                <a:cs typeface="Times New Roman" panose="02020603050405020304" pitchFamily="18" charset="0"/>
              </a:rPr>
              <a:t> accuracy.</a:t>
            </a:r>
          </a:p>
          <a:p>
            <a:endParaRPr lang="en-US" altLang="en-US" sz="1600" dirty="0">
              <a:latin typeface="Arial" panose="020B0604020202020204" pitchFamily="34" charset="0"/>
            </a:endParaRPr>
          </a:p>
          <a:p>
            <a:endParaRPr lang="en-US" altLang="en-US" sz="1600" dirty="0">
              <a:latin typeface="Times New Roman" panose="02020603050405020304" pitchFamily="18" charset="0"/>
              <a:cs typeface="Times New Roman" panose="02020603050405020304" pitchFamily="18" charset="0"/>
            </a:endParaRPr>
          </a:p>
          <a:p>
            <a:pPr algn="l"/>
            <a:endParaRPr lang="en-US" sz="1600" b="0" i="0" u="none" strike="noStrike" baseline="0" dirty="0">
              <a:latin typeface="Times New Roman" panose="02020603050405020304" pitchFamily="18" charset="0"/>
              <a:cs typeface="Times New Roman" panose="02020603050405020304" pitchFamily="18" charset="0"/>
            </a:endParaRPr>
          </a:p>
          <a:p>
            <a:pPr algn="l"/>
            <a:endParaRPr lang="en-US" sz="1600" dirty="0">
              <a:latin typeface="Times New Roman" panose="02020603050405020304" pitchFamily="18" charset="0"/>
              <a:cs typeface="Times New Roman" panose="02020603050405020304" pitchFamily="18" charset="0"/>
            </a:endParaRPr>
          </a:p>
        </p:txBody>
      </p:sp>
      <p:sp>
        <p:nvSpPr>
          <p:cNvPr id="8" name="内容占位符 1">
            <a:extLst>
              <a:ext uri="{FF2B5EF4-FFF2-40B4-BE49-F238E27FC236}">
                <a16:creationId xmlns:a16="http://schemas.microsoft.com/office/drawing/2014/main" id="{A6F8D1D0-7774-4E7C-D147-9BE9A8E35EE0}"/>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6</a:t>
            </a:r>
            <a:endParaRPr lang="zh-CN" altLang="en-US" sz="2000" dirty="0">
              <a:latin typeface="+mn-lt"/>
            </a:endParaRPr>
          </a:p>
        </p:txBody>
      </p:sp>
    </p:spTree>
    <p:extLst>
      <p:ext uri="{BB962C8B-B14F-4D97-AF65-F5344CB8AC3E}">
        <p14:creationId xmlns:p14="http://schemas.microsoft.com/office/powerpoint/2010/main" val="1316036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927A9-E189-E765-BA0D-BF4A0EEF8354}"/>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72D27FED-C75C-2B92-9F3F-F4E2C12CDED0}"/>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AA6BB289-BCBF-DC3A-A0C5-25FF7640CB9A}"/>
              </a:ext>
            </a:extLst>
          </p:cNvPr>
          <p:cNvGraphicFramePr>
            <a:graphicFrameLocks noGrp="1"/>
          </p:cNvGraphicFramePr>
          <p:nvPr>
            <p:extLst>
              <p:ext uri="{D42A27DB-BD31-4B8C-83A1-F6EECF244321}">
                <p14:modId xmlns:p14="http://schemas.microsoft.com/office/powerpoint/2010/main" val="691529287"/>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System Model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dirty="0"/>
                        <a:t>Problem Formulation</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4F591957-6760-0E75-EFAC-0E06A355BD60}"/>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24B27205-F414-3173-DE36-4798B8DF7CBA}"/>
              </a:ext>
            </a:extLst>
          </p:cNvPr>
          <p:cNvSpPr txBox="1"/>
          <p:nvPr/>
        </p:nvSpPr>
        <p:spPr>
          <a:xfrm>
            <a:off x="468000" y="1007877"/>
            <a:ext cx="8208000" cy="830997"/>
          </a:xfrm>
          <a:prstGeom prst="rect">
            <a:avLst/>
          </a:prstGeom>
          <a:noFill/>
        </p:spPr>
        <p:txBody>
          <a:bodyPr wrap="square">
            <a:spAutoFit/>
          </a:bodyPr>
          <a:lstStyle/>
          <a:p>
            <a:endParaRPr lang="en-US" altLang="en-US" sz="1600" dirty="0">
              <a:latin typeface="Times New Roman" panose="02020603050405020304" pitchFamily="18" charset="0"/>
              <a:cs typeface="Times New Roman" panose="02020603050405020304" pitchFamily="18" charset="0"/>
            </a:endParaRPr>
          </a:p>
          <a:p>
            <a:pPr algn="l"/>
            <a:endParaRPr lang="en-US" sz="1600" b="0" i="0" u="none" strike="noStrike" baseline="0" dirty="0">
              <a:latin typeface="Times New Roman" panose="02020603050405020304" pitchFamily="18" charset="0"/>
              <a:cs typeface="Times New Roman" panose="02020603050405020304" pitchFamily="18" charset="0"/>
            </a:endParaRPr>
          </a:p>
          <a:p>
            <a:pPr algn="l"/>
            <a:endParaRPr lang="en-US" sz="1600" dirty="0">
              <a:latin typeface="Times New Roman" panose="02020603050405020304" pitchFamily="18" charset="0"/>
              <a:cs typeface="Times New Roman" panose="02020603050405020304" pitchFamily="18" charset="0"/>
            </a:endParaRPr>
          </a:p>
        </p:txBody>
      </p:sp>
      <p:grpSp>
        <p:nvGrpSpPr>
          <p:cNvPr id="6" name="Group 4">
            <a:extLst>
              <a:ext uri="{FF2B5EF4-FFF2-40B4-BE49-F238E27FC236}">
                <a16:creationId xmlns:a16="http://schemas.microsoft.com/office/drawing/2014/main" id="{3F846583-8C28-9388-22E8-EF2345CC3056}"/>
              </a:ext>
            </a:extLst>
          </p:cNvPr>
          <p:cNvGrpSpPr>
            <a:grpSpLocks noChangeAspect="1"/>
          </p:cNvGrpSpPr>
          <p:nvPr/>
        </p:nvGrpSpPr>
        <p:grpSpPr bwMode="auto">
          <a:xfrm>
            <a:off x="101537" y="847960"/>
            <a:ext cx="4643169" cy="2192607"/>
            <a:chOff x="0" y="260"/>
            <a:chExt cx="5760" cy="2720"/>
          </a:xfrm>
        </p:grpSpPr>
        <p:sp>
          <p:nvSpPr>
            <p:cNvPr id="8" name="AutoShape 3">
              <a:extLst>
                <a:ext uri="{FF2B5EF4-FFF2-40B4-BE49-F238E27FC236}">
                  <a16:creationId xmlns:a16="http://schemas.microsoft.com/office/drawing/2014/main" id="{8CD91671-1564-DD86-CCCD-53FDD61F9BFD}"/>
                </a:ext>
              </a:extLst>
            </p:cNvPr>
            <p:cNvSpPr>
              <a:spLocks noChangeAspect="1" noChangeArrowheads="1" noTextEdit="1"/>
            </p:cNvSpPr>
            <p:nvPr/>
          </p:nvSpPr>
          <p:spPr bwMode="auto">
            <a:xfrm>
              <a:off x="0" y="260"/>
              <a:ext cx="5760" cy="2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077" name="Picture 5">
              <a:extLst>
                <a:ext uri="{FF2B5EF4-FFF2-40B4-BE49-F238E27FC236}">
                  <a16:creationId xmlns:a16="http://schemas.microsoft.com/office/drawing/2014/main" id="{442FB02C-8CC1-B586-EE89-95E003FBE4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
              <a:ext cx="5763" cy="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TextBox 10">
            <a:extLst>
              <a:ext uri="{FF2B5EF4-FFF2-40B4-BE49-F238E27FC236}">
                <a16:creationId xmlns:a16="http://schemas.microsoft.com/office/drawing/2014/main" id="{6F6855E8-BFD4-AAEC-11FE-7C72F6C0726F}"/>
              </a:ext>
            </a:extLst>
          </p:cNvPr>
          <p:cNvSpPr txBox="1"/>
          <p:nvPr/>
        </p:nvSpPr>
        <p:spPr>
          <a:xfrm>
            <a:off x="250053" y="2966073"/>
            <a:ext cx="5109043" cy="307777"/>
          </a:xfrm>
          <a:prstGeom prst="rect">
            <a:avLst/>
          </a:prstGeom>
          <a:noFill/>
        </p:spPr>
        <p:txBody>
          <a:bodyPr wrap="square">
            <a:spAutoFit/>
          </a:bodyPr>
          <a:lstStyle/>
          <a:p>
            <a:pPr algn="just"/>
            <a:r>
              <a:rPr lang="en-US" sz="1400" dirty="0">
                <a:solidFill>
                  <a:srgbClr val="C00000"/>
                </a:solidFill>
                <a:latin typeface="Times New Roman" panose="02020603050405020304" pitchFamily="18" charset="0"/>
                <a:cs typeface="Times New Roman" panose="02020603050405020304" pitchFamily="18" charset="0"/>
              </a:rPr>
              <a:t>Fig. 1. System model (a) proposed and (b) from </a:t>
            </a:r>
            <a:r>
              <a:rPr lang="en-US" sz="1400" b="1" dirty="0">
                <a:solidFill>
                  <a:srgbClr val="C00000"/>
                </a:solidFill>
                <a:latin typeface="Times New Roman" panose="02020603050405020304" pitchFamily="18" charset="0"/>
                <a:cs typeface="Times New Roman" panose="02020603050405020304" pitchFamily="18" charset="0"/>
              </a:rPr>
              <a:t>[14].</a:t>
            </a:r>
            <a:endParaRPr lang="en-US" sz="1400" b="1" i="0" u="none" strike="noStrike" baseline="0" dirty="0">
              <a:solidFill>
                <a:srgbClr val="C00000"/>
              </a:solidFill>
              <a:latin typeface="Times New Roman" panose="02020603050405020304" pitchFamily="18" charset="0"/>
              <a:cs typeface="Times New Roman" panose="02020603050405020304" pitchFamily="18" charset="0"/>
            </a:endParaRPr>
          </a:p>
        </p:txBody>
      </p:sp>
      <p:grpSp>
        <p:nvGrpSpPr>
          <p:cNvPr id="14" name="Group 8">
            <a:extLst>
              <a:ext uri="{FF2B5EF4-FFF2-40B4-BE49-F238E27FC236}">
                <a16:creationId xmlns:a16="http://schemas.microsoft.com/office/drawing/2014/main" id="{8BA75826-3D9A-7D80-9683-B74DBD48BD15}"/>
              </a:ext>
            </a:extLst>
          </p:cNvPr>
          <p:cNvGrpSpPr>
            <a:grpSpLocks noChangeAspect="1"/>
          </p:cNvGrpSpPr>
          <p:nvPr/>
        </p:nvGrpSpPr>
        <p:grpSpPr bwMode="auto">
          <a:xfrm>
            <a:off x="5409230" y="1995333"/>
            <a:ext cx="3290781" cy="1938949"/>
            <a:chOff x="3448" y="1060"/>
            <a:chExt cx="2242" cy="1321"/>
          </a:xfrm>
        </p:grpSpPr>
        <p:sp>
          <p:nvSpPr>
            <p:cNvPr id="15" name="AutoShape 7">
              <a:extLst>
                <a:ext uri="{FF2B5EF4-FFF2-40B4-BE49-F238E27FC236}">
                  <a16:creationId xmlns:a16="http://schemas.microsoft.com/office/drawing/2014/main" id="{05395238-1C53-A30D-1748-AB0C5453D4DA}"/>
                </a:ext>
              </a:extLst>
            </p:cNvPr>
            <p:cNvSpPr>
              <a:spLocks noChangeAspect="1" noChangeArrowheads="1" noTextEdit="1"/>
            </p:cNvSpPr>
            <p:nvPr/>
          </p:nvSpPr>
          <p:spPr bwMode="auto">
            <a:xfrm>
              <a:off x="3513" y="1060"/>
              <a:ext cx="2177" cy="1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081" name="Picture 9">
              <a:extLst>
                <a:ext uri="{FF2B5EF4-FFF2-40B4-BE49-F238E27FC236}">
                  <a16:creationId xmlns:a16="http://schemas.microsoft.com/office/drawing/2014/main" id="{8C0B3A01-ED96-215D-9C53-29B1DC93EC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8" y="1301"/>
              <a:ext cx="2097" cy="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extBox 15">
            <a:extLst>
              <a:ext uri="{FF2B5EF4-FFF2-40B4-BE49-F238E27FC236}">
                <a16:creationId xmlns:a16="http://schemas.microsoft.com/office/drawing/2014/main" id="{AE360BD8-BEC4-7258-42D4-561EDC13F854}"/>
              </a:ext>
            </a:extLst>
          </p:cNvPr>
          <p:cNvSpPr txBox="1"/>
          <p:nvPr/>
        </p:nvSpPr>
        <p:spPr>
          <a:xfrm>
            <a:off x="7341941" y="3017978"/>
            <a:ext cx="1207295" cy="338554"/>
          </a:xfrm>
          <a:prstGeom prst="rect">
            <a:avLst/>
          </a:prstGeom>
          <a:noFill/>
        </p:spPr>
        <p:txBody>
          <a:bodyPr wrap="square">
            <a:spAutoFit/>
          </a:bodyPr>
          <a:lstStyle/>
          <a:p>
            <a:pPr algn="just"/>
            <a:r>
              <a:rPr lang="en-US" sz="1600" b="1" i="0" u="none" strike="noStrike" baseline="0" dirty="0">
                <a:solidFill>
                  <a:srgbClr val="C00000"/>
                </a:solidFill>
                <a:latin typeface="Times New Roman" panose="02020603050405020304" pitchFamily="18" charset="0"/>
                <a:cs typeface="Times New Roman" panose="02020603050405020304" pitchFamily="18" charset="0"/>
              </a:rPr>
              <a:t>Data rate</a:t>
            </a:r>
          </a:p>
        </p:txBody>
      </p:sp>
      <p:sp>
        <p:nvSpPr>
          <p:cNvPr id="17" name="TextBox 16">
            <a:extLst>
              <a:ext uri="{FF2B5EF4-FFF2-40B4-BE49-F238E27FC236}">
                <a16:creationId xmlns:a16="http://schemas.microsoft.com/office/drawing/2014/main" id="{62FA9CD6-7E8C-E76E-E37A-55ED0FA390C6}"/>
              </a:ext>
            </a:extLst>
          </p:cNvPr>
          <p:cNvSpPr txBox="1"/>
          <p:nvPr/>
        </p:nvSpPr>
        <p:spPr>
          <a:xfrm>
            <a:off x="7349245" y="3369381"/>
            <a:ext cx="1568798" cy="338554"/>
          </a:xfrm>
          <a:prstGeom prst="rect">
            <a:avLst/>
          </a:prstGeom>
          <a:noFill/>
        </p:spPr>
        <p:txBody>
          <a:bodyPr wrap="square">
            <a:spAutoFit/>
          </a:bodyPr>
          <a:lstStyle/>
          <a:p>
            <a:pPr algn="just"/>
            <a:r>
              <a:rPr lang="en-US" sz="1600" b="1" dirty="0">
                <a:solidFill>
                  <a:srgbClr val="C00000"/>
                </a:solidFill>
                <a:latin typeface="Times New Roman" panose="02020603050405020304" pitchFamily="18" charset="0"/>
                <a:cs typeface="Times New Roman" panose="02020603050405020304" pitchFamily="18" charset="0"/>
              </a:rPr>
              <a:t>PU interference</a:t>
            </a:r>
            <a:endParaRPr lang="en-US" sz="1600" b="1" i="0" u="none" strike="noStrike" baseline="0" dirty="0">
              <a:solidFill>
                <a:srgbClr val="C00000"/>
              </a:solidFill>
              <a:latin typeface="Times New Roman" panose="02020603050405020304" pitchFamily="18" charset="0"/>
              <a:cs typeface="Times New Roman" panose="02020603050405020304" pitchFamily="18" charset="0"/>
            </a:endParaRPr>
          </a:p>
        </p:txBody>
      </p:sp>
      <p:sp>
        <p:nvSpPr>
          <p:cNvPr id="18" name="Arrow: Right 17">
            <a:extLst>
              <a:ext uri="{FF2B5EF4-FFF2-40B4-BE49-F238E27FC236}">
                <a16:creationId xmlns:a16="http://schemas.microsoft.com/office/drawing/2014/main" id="{320E4DDA-6846-505D-782C-966CCBB2DD96}"/>
              </a:ext>
            </a:extLst>
          </p:cNvPr>
          <p:cNvSpPr/>
          <p:nvPr/>
        </p:nvSpPr>
        <p:spPr>
          <a:xfrm>
            <a:off x="7119450" y="3160245"/>
            <a:ext cx="169617" cy="9486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
        <p:nvSpPr>
          <p:cNvPr id="19" name="Arrow: Right 18">
            <a:extLst>
              <a:ext uri="{FF2B5EF4-FFF2-40B4-BE49-F238E27FC236}">
                <a16:creationId xmlns:a16="http://schemas.microsoft.com/office/drawing/2014/main" id="{C7B2CD60-E69B-DFF7-9B40-3A7080359427}"/>
              </a:ext>
            </a:extLst>
          </p:cNvPr>
          <p:cNvSpPr/>
          <p:nvPr/>
        </p:nvSpPr>
        <p:spPr>
          <a:xfrm>
            <a:off x="7129507" y="3477998"/>
            <a:ext cx="169617" cy="9486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Right 19">
            <a:extLst>
              <a:ext uri="{FF2B5EF4-FFF2-40B4-BE49-F238E27FC236}">
                <a16:creationId xmlns:a16="http://schemas.microsoft.com/office/drawing/2014/main" id="{EA4FB05E-22EE-8409-8A59-B421F771C8DF}"/>
              </a:ext>
            </a:extLst>
          </p:cNvPr>
          <p:cNvSpPr/>
          <p:nvPr/>
        </p:nvSpPr>
        <p:spPr>
          <a:xfrm rot="1775896">
            <a:off x="6385561" y="3951412"/>
            <a:ext cx="169617" cy="9486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B4FE536C-A8BE-8B5A-7618-53C6092BBD73}"/>
              </a:ext>
            </a:extLst>
          </p:cNvPr>
          <p:cNvSpPr txBox="1"/>
          <p:nvPr/>
        </p:nvSpPr>
        <p:spPr>
          <a:xfrm>
            <a:off x="6512315" y="3884695"/>
            <a:ext cx="2003434" cy="338554"/>
          </a:xfrm>
          <a:prstGeom prst="rect">
            <a:avLst/>
          </a:prstGeom>
          <a:noFill/>
        </p:spPr>
        <p:txBody>
          <a:bodyPr wrap="square">
            <a:spAutoFit/>
          </a:bodyPr>
          <a:lstStyle/>
          <a:p>
            <a:pPr algn="just"/>
            <a:r>
              <a:rPr lang="en-US" sz="1600" b="1" dirty="0">
                <a:solidFill>
                  <a:srgbClr val="C00000"/>
                </a:solidFill>
                <a:latin typeface="Times New Roman" panose="02020603050405020304" pitchFamily="18" charset="0"/>
                <a:cs typeface="Times New Roman" panose="02020603050405020304" pitchFamily="18" charset="0"/>
              </a:rPr>
              <a:t>Power Causality</a:t>
            </a:r>
            <a:endParaRPr lang="en-US" sz="1600" b="1" i="0" u="none" strike="noStrike" baseline="0" dirty="0">
              <a:solidFill>
                <a:srgbClr val="C00000"/>
              </a:solidFill>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id="{70AFF288-C0F5-72F8-0323-D6C527FF9932}"/>
              </a:ext>
            </a:extLst>
          </p:cNvPr>
          <p:cNvSpPr txBox="1"/>
          <p:nvPr/>
        </p:nvSpPr>
        <p:spPr>
          <a:xfrm>
            <a:off x="186003" y="3311157"/>
            <a:ext cx="5244205" cy="1384995"/>
          </a:xfrm>
          <a:prstGeom prst="rect">
            <a:avLst/>
          </a:prstGeom>
          <a:noFill/>
        </p:spPr>
        <p:txBody>
          <a:bodyPr wrap="square">
            <a:spAutoFit/>
          </a:bodyPr>
          <a:lstStyle/>
          <a:p>
            <a:pPr algn="just">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D2D-based IoT system is considered as the SU network, where the device transmitter performs spectrum prediction using received PU signals to enable opportunistic spectrum access.</a:t>
            </a:r>
          </a:p>
          <a:p>
            <a:pPr algn="just">
              <a:buFont typeface="Arial" panose="020B0604020202020204" pitchFamily="34" charset="0"/>
              <a:buChar char="•"/>
            </a:pPr>
            <a:r>
              <a:rPr lang="en-US" sz="1400" dirty="0">
                <a:latin typeface="Times New Roman" panose="02020603050405020304" pitchFamily="18" charset="0"/>
                <a:cs typeface="Times New Roman" panose="02020603050405020304" pitchFamily="18" charset="0"/>
              </a:rPr>
              <a:t>The system model in </a:t>
            </a:r>
            <a:r>
              <a:rPr lang="en-US" sz="1400" b="1" dirty="0">
                <a:latin typeface="Times New Roman" panose="02020603050405020304" pitchFamily="18" charset="0"/>
                <a:cs typeface="Times New Roman" panose="02020603050405020304" pitchFamily="18" charset="0"/>
              </a:rPr>
              <a:t>[14]</a:t>
            </a:r>
            <a:r>
              <a:rPr lang="en-US" sz="1400" dirty="0">
                <a:latin typeface="Times New Roman" panose="02020603050405020304" pitchFamily="18" charset="0"/>
                <a:cs typeface="Times New Roman" panose="02020603050405020304" pitchFamily="18" charset="0"/>
              </a:rPr>
              <a:t> is used for comparison to highlight operational differences, assuming a one-way DT–DR link with bidirectional communication supported via time or frequency division.</a:t>
            </a:r>
          </a:p>
        </p:txBody>
      </p:sp>
      <p:sp>
        <p:nvSpPr>
          <p:cNvPr id="25" name="TextBox 24">
            <a:extLst>
              <a:ext uri="{FF2B5EF4-FFF2-40B4-BE49-F238E27FC236}">
                <a16:creationId xmlns:a16="http://schemas.microsoft.com/office/drawing/2014/main" id="{5FB3CF8F-5E94-C3BE-9929-B36D06EBF07F}"/>
              </a:ext>
            </a:extLst>
          </p:cNvPr>
          <p:cNvSpPr txBox="1"/>
          <p:nvPr/>
        </p:nvSpPr>
        <p:spPr>
          <a:xfrm>
            <a:off x="5241344" y="1166974"/>
            <a:ext cx="3902656" cy="1169551"/>
          </a:xfrm>
          <a:prstGeom prst="rect">
            <a:avLst/>
          </a:prstGeom>
          <a:noFill/>
        </p:spPr>
        <p:txBody>
          <a:bodyPr wrap="square">
            <a:spAutoFit/>
          </a:bodyPr>
          <a:lstStyle/>
          <a:p>
            <a:pPr algn="l"/>
            <a:r>
              <a:rPr lang="en-US" sz="1400" b="0" i="0" u="none" strike="noStrike" baseline="0" dirty="0">
                <a:latin typeface="Times New Roman" panose="02020603050405020304" pitchFamily="18" charset="0"/>
                <a:cs typeface="Times New Roman" panose="02020603050405020304" pitchFamily="18" charset="0"/>
              </a:rPr>
              <a:t>The work aims to maximize D2D EE while meeting its target data rate, PU interference protection and meeting power of transmission required to transmit device from the harvested energy. Mathematically, the problem can be written as</a:t>
            </a:r>
            <a:endParaRPr lang="en-US" sz="1400" dirty="0">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id="{4277C8AC-20BB-A491-983C-BD8609B6EEB5}"/>
              </a:ext>
            </a:extLst>
          </p:cNvPr>
          <p:cNvSpPr txBox="1"/>
          <p:nvPr/>
        </p:nvSpPr>
        <p:spPr>
          <a:xfrm>
            <a:off x="5262459" y="838600"/>
            <a:ext cx="2126554" cy="338554"/>
          </a:xfrm>
          <a:prstGeom prst="rect">
            <a:avLst/>
          </a:prstGeom>
          <a:noFill/>
        </p:spPr>
        <p:txBody>
          <a:bodyPr wrap="square">
            <a:spAutoFit/>
          </a:bodyPr>
          <a:lstStyle/>
          <a:p>
            <a:pPr algn="just"/>
            <a:r>
              <a:rPr lang="en-US" sz="1600" b="1" i="0" u="none" strike="noStrike" baseline="0" dirty="0">
                <a:solidFill>
                  <a:srgbClr val="C00000"/>
                </a:solidFill>
                <a:latin typeface="Times New Roman" panose="02020603050405020304" pitchFamily="18" charset="0"/>
                <a:cs typeface="Times New Roman" panose="02020603050405020304" pitchFamily="18" charset="0"/>
              </a:rPr>
              <a:t>Problem Formulation</a:t>
            </a:r>
          </a:p>
        </p:txBody>
      </p:sp>
      <p:sp>
        <p:nvSpPr>
          <p:cNvPr id="28" name="TextBox 27">
            <a:extLst>
              <a:ext uri="{FF2B5EF4-FFF2-40B4-BE49-F238E27FC236}">
                <a16:creationId xmlns:a16="http://schemas.microsoft.com/office/drawing/2014/main" id="{279B8B3D-67E6-293B-F694-54A5E48E2675}"/>
              </a:ext>
            </a:extLst>
          </p:cNvPr>
          <p:cNvSpPr txBox="1"/>
          <p:nvPr/>
        </p:nvSpPr>
        <p:spPr>
          <a:xfrm>
            <a:off x="250053" y="4699584"/>
            <a:ext cx="8614825" cy="400110"/>
          </a:xfrm>
          <a:prstGeom prst="rect">
            <a:avLst/>
          </a:prstGeom>
          <a:noFill/>
        </p:spPr>
        <p:txBody>
          <a:bodyPr wrap="square">
            <a:spAutoFit/>
          </a:bodyPr>
          <a:lstStyle/>
          <a:p>
            <a:pPr algn="l"/>
            <a:r>
              <a:rPr lang="en-US" sz="1000" b="1" i="0" u="none" strike="noStrike" baseline="0" dirty="0">
                <a:solidFill>
                  <a:srgbClr val="00B050"/>
                </a:solidFill>
                <a:latin typeface="Times New Roman" panose="02020603050405020304" pitchFamily="18" charset="0"/>
                <a:cs typeface="Times New Roman" panose="02020603050405020304" pitchFamily="18" charset="0"/>
              </a:rPr>
              <a:t>[14] S. P. Maity, K. Sinha, B. P. Sinha and R. Kumari,, “Reinforcement learning for spectrum prediction and EE maximization in D2D communication,” Proc. IEEE International Conference on Signal Processing and Communication, 11-15 July, 2022, IISC Bangalore, India.</a:t>
            </a:r>
            <a:endParaRPr lang="en-US" sz="1000" b="1" dirty="0">
              <a:solidFill>
                <a:srgbClr val="00B050"/>
              </a:solidFill>
              <a:latin typeface="Times New Roman" panose="02020603050405020304" pitchFamily="18" charset="0"/>
              <a:cs typeface="Times New Roman" panose="02020603050405020304" pitchFamily="18" charset="0"/>
            </a:endParaRPr>
          </a:p>
        </p:txBody>
      </p:sp>
      <p:grpSp>
        <p:nvGrpSpPr>
          <p:cNvPr id="31" name="Group 12">
            <a:extLst>
              <a:ext uri="{FF2B5EF4-FFF2-40B4-BE49-F238E27FC236}">
                <a16:creationId xmlns:a16="http://schemas.microsoft.com/office/drawing/2014/main" id="{854B2DFA-6CD8-5625-5368-3DB49E49854E}"/>
              </a:ext>
            </a:extLst>
          </p:cNvPr>
          <p:cNvGrpSpPr>
            <a:grpSpLocks noChangeAspect="1"/>
          </p:cNvGrpSpPr>
          <p:nvPr/>
        </p:nvGrpSpPr>
        <p:grpSpPr bwMode="auto">
          <a:xfrm>
            <a:off x="6325736" y="4219229"/>
            <a:ext cx="1947928" cy="493102"/>
            <a:chOff x="3858" y="2695"/>
            <a:chExt cx="1114" cy="282"/>
          </a:xfrm>
        </p:grpSpPr>
        <p:sp>
          <p:nvSpPr>
            <p:cNvPr id="32" name="AutoShape 11">
              <a:extLst>
                <a:ext uri="{FF2B5EF4-FFF2-40B4-BE49-F238E27FC236}">
                  <a16:creationId xmlns:a16="http://schemas.microsoft.com/office/drawing/2014/main" id="{C4CA934C-276B-27E4-26E9-74A6711FB10B}"/>
                </a:ext>
              </a:extLst>
            </p:cNvPr>
            <p:cNvSpPr>
              <a:spLocks noChangeAspect="1" noChangeArrowheads="1" noTextEdit="1"/>
            </p:cNvSpPr>
            <p:nvPr/>
          </p:nvSpPr>
          <p:spPr bwMode="auto">
            <a:xfrm>
              <a:off x="3858" y="2695"/>
              <a:ext cx="1114"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085" name="Picture 13">
              <a:extLst>
                <a:ext uri="{FF2B5EF4-FFF2-40B4-BE49-F238E27FC236}">
                  <a16:creationId xmlns:a16="http://schemas.microsoft.com/office/drawing/2014/main" id="{3E29A93B-FEDC-0CA9-B58C-7B95D40421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8" y="2695"/>
              <a:ext cx="1115"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内容占位符 1">
            <a:extLst>
              <a:ext uri="{FF2B5EF4-FFF2-40B4-BE49-F238E27FC236}">
                <a16:creationId xmlns:a16="http://schemas.microsoft.com/office/drawing/2014/main" id="{4A008CC1-255F-0BE4-36AF-55A598DDF128}"/>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7</a:t>
            </a:r>
            <a:endParaRPr lang="zh-CN" altLang="en-US" sz="2000" dirty="0">
              <a:latin typeface="+mn-lt"/>
            </a:endParaRPr>
          </a:p>
        </p:txBody>
      </p:sp>
    </p:spTree>
    <p:extLst>
      <p:ext uri="{BB962C8B-B14F-4D97-AF65-F5344CB8AC3E}">
        <p14:creationId xmlns:p14="http://schemas.microsoft.com/office/powerpoint/2010/main" val="2368585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1A5E5-8861-BE39-F694-AEAC6E6B5E3A}"/>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299EE867-5749-BF3C-3E5C-9B3E623A0524}"/>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21326724-DFFA-0CF0-C5EC-B7F5E9F2742E}"/>
              </a:ext>
            </a:extLst>
          </p:cNvPr>
          <p:cNvGraphicFramePr>
            <a:graphicFrameLocks noGrp="1"/>
          </p:cNvGraphicFramePr>
          <p:nvPr>
            <p:extLst>
              <p:ext uri="{D42A27DB-BD31-4B8C-83A1-F6EECF244321}">
                <p14:modId xmlns:p14="http://schemas.microsoft.com/office/powerpoint/2010/main" val="3981660219"/>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PU spectrum usage and predicted pattern</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59F7E58F-3ADC-FC78-BEA2-443304127889}"/>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9BADF172-CEFB-8867-D32A-A9410044238A}"/>
              </a:ext>
            </a:extLst>
          </p:cNvPr>
          <p:cNvSpPr txBox="1"/>
          <p:nvPr/>
        </p:nvSpPr>
        <p:spPr>
          <a:xfrm>
            <a:off x="468000" y="1007877"/>
            <a:ext cx="8208000" cy="830997"/>
          </a:xfrm>
          <a:prstGeom prst="rect">
            <a:avLst/>
          </a:prstGeom>
          <a:noFill/>
        </p:spPr>
        <p:txBody>
          <a:bodyPr wrap="square">
            <a:spAutoFit/>
          </a:bodyPr>
          <a:lstStyle/>
          <a:p>
            <a:endParaRPr lang="en-US" altLang="en-US" sz="1600" dirty="0">
              <a:latin typeface="Times New Roman" panose="02020603050405020304" pitchFamily="18" charset="0"/>
              <a:cs typeface="Times New Roman" panose="02020603050405020304" pitchFamily="18" charset="0"/>
            </a:endParaRPr>
          </a:p>
          <a:p>
            <a:pPr algn="l"/>
            <a:endParaRPr lang="en-US" sz="1600" b="0" i="0" u="none" strike="noStrike" baseline="0" dirty="0">
              <a:latin typeface="Times New Roman" panose="02020603050405020304" pitchFamily="18" charset="0"/>
              <a:cs typeface="Times New Roman" panose="02020603050405020304" pitchFamily="18" charset="0"/>
            </a:endParaRPr>
          </a:p>
          <a:p>
            <a:pPr algn="l"/>
            <a:endParaRPr lang="en-US" sz="1600" dirty="0">
              <a:latin typeface="Times New Roman" panose="02020603050405020304" pitchFamily="18" charset="0"/>
              <a:cs typeface="Times New Roman" panose="02020603050405020304" pitchFamily="18" charset="0"/>
            </a:endParaRPr>
          </a:p>
        </p:txBody>
      </p:sp>
      <p:grpSp>
        <p:nvGrpSpPr>
          <p:cNvPr id="10" name="Group 4">
            <a:extLst>
              <a:ext uri="{FF2B5EF4-FFF2-40B4-BE49-F238E27FC236}">
                <a16:creationId xmlns:a16="http://schemas.microsoft.com/office/drawing/2014/main" id="{957BD834-3939-5AF0-AAE1-764FBAC3FA3A}"/>
              </a:ext>
            </a:extLst>
          </p:cNvPr>
          <p:cNvGrpSpPr>
            <a:grpSpLocks noChangeAspect="1"/>
          </p:cNvGrpSpPr>
          <p:nvPr/>
        </p:nvGrpSpPr>
        <p:grpSpPr bwMode="auto">
          <a:xfrm>
            <a:off x="1351853" y="962525"/>
            <a:ext cx="5369909" cy="1264166"/>
            <a:chOff x="0" y="942"/>
            <a:chExt cx="5760" cy="1356"/>
          </a:xfrm>
        </p:grpSpPr>
        <p:sp>
          <p:nvSpPr>
            <p:cNvPr id="12" name="AutoShape 3">
              <a:extLst>
                <a:ext uri="{FF2B5EF4-FFF2-40B4-BE49-F238E27FC236}">
                  <a16:creationId xmlns:a16="http://schemas.microsoft.com/office/drawing/2014/main" id="{8D5F5851-BD22-303C-FE15-E9BB9BB9A3DC}"/>
                </a:ext>
              </a:extLst>
            </p:cNvPr>
            <p:cNvSpPr>
              <a:spLocks noChangeAspect="1" noChangeArrowheads="1" noTextEdit="1"/>
            </p:cNvSpPr>
            <p:nvPr/>
          </p:nvSpPr>
          <p:spPr bwMode="auto">
            <a:xfrm>
              <a:off x="0" y="942"/>
              <a:ext cx="5760" cy="1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4101" name="Picture 5">
              <a:extLst>
                <a:ext uri="{FF2B5EF4-FFF2-40B4-BE49-F238E27FC236}">
                  <a16:creationId xmlns:a16="http://schemas.microsoft.com/office/drawing/2014/main" id="{B7885410-9F62-D4A6-5552-516B07A00A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42"/>
              <a:ext cx="5763" cy="1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7" name="Picture 26">
            <a:extLst>
              <a:ext uri="{FF2B5EF4-FFF2-40B4-BE49-F238E27FC236}">
                <a16:creationId xmlns:a16="http://schemas.microsoft.com/office/drawing/2014/main" id="{4EAA76AA-A98C-6871-4228-B683305D9A07}"/>
              </a:ext>
            </a:extLst>
          </p:cNvPr>
          <p:cNvPicPr>
            <a:picLocks noChangeAspect="1"/>
          </p:cNvPicPr>
          <p:nvPr/>
        </p:nvPicPr>
        <p:blipFill>
          <a:blip r:embed="rId3"/>
          <a:stretch>
            <a:fillRect/>
          </a:stretch>
        </p:blipFill>
        <p:spPr>
          <a:xfrm>
            <a:off x="88097" y="2781385"/>
            <a:ext cx="4572000" cy="1059268"/>
          </a:xfrm>
          <a:prstGeom prst="rect">
            <a:avLst/>
          </a:prstGeom>
        </p:spPr>
      </p:pic>
      <p:pic>
        <p:nvPicPr>
          <p:cNvPr id="30" name="Picture 29">
            <a:extLst>
              <a:ext uri="{FF2B5EF4-FFF2-40B4-BE49-F238E27FC236}">
                <a16:creationId xmlns:a16="http://schemas.microsoft.com/office/drawing/2014/main" id="{27A69BCD-8E60-2D04-4FDE-A5026EA55551}"/>
              </a:ext>
            </a:extLst>
          </p:cNvPr>
          <p:cNvPicPr>
            <a:picLocks noChangeAspect="1"/>
          </p:cNvPicPr>
          <p:nvPr/>
        </p:nvPicPr>
        <p:blipFill>
          <a:blip r:embed="rId4"/>
          <a:stretch>
            <a:fillRect/>
          </a:stretch>
        </p:blipFill>
        <p:spPr>
          <a:xfrm>
            <a:off x="4842990" y="2662472"/>
            <a:ext cx="4212913" cy="1064376"/>
          </a:xfrm>
          <a:prstGeom prst="rect">
            <a:avLst/>
          </a:prstGeom>
        </p:spPr>
      </p:pic>
      <p:pic>
        <p:nvPicPr>
          <p:cNvPr id="32" name="Picture 31">
            <a:extLst>
              <a:ext uri="{FF2B5EF4-FFF2-40B4-BE49-F238E27FC236}">
                <a16:creationId xmlns:a16="http://schemas.microsoft.com/office/drawing/2014/main" id="{6E45C060-9E11-F531-13BB-924F9E7C0A33}"/>
              </a:ext>
            </a:extLst>
          </p:cNvPr>
          <p:cNvPicPr>
            <a:picLocks noChangeAspect="1"/>
          </p:cNvPicPr>
          <p:nvPr/>
        </p:nvPicPr>
        <p:blipFill>
          <a:blip r:embed="rId5"/>
          <a:stretch>
            <a:fillRect/>
          </a:stretch>
        </p:blipFill>
        <p:spPr>
          <a:xfrm>
            <a:off x="88096" y="4019925"/>
            <a:ext cx="3654563" cy="982126"/>
          </a:xfrm>
          <a:prstGeom prst="rect">
            <a:avLst/>
          </a:prstGeom>
        </p:spPr>
      </p:pic>
      <p:grpSp>
        <p:nvGrpSpPr>
          <p:cNvPr id="35" name="Group 8">
            <a:extLst>
              <a:ext uri="{FF2B5EF4-FFF2-40B4-BE49-F238E27FC236}">
                <a16:creationId xmlns:a16="http://schemas.microsoft.com/office/drawing/2014/main" id="{3208D9EB-6088-4803-2A93-188F2D2FAA5C}"/>
              </a:ext>
            </a:extLst>
          </p:cNvPr>
          <p:cNvGrpSpPr>
            <a:grpSpLocks noChangeAspect="1"/>
          </p:cNvGrpSpPr>
          <p:nvPr/>
        </p:nvGrpSpPr>
        <p:grpSpPr bwMode="auto">
          <a:xfrm>
            <a:off x="4842990" y="3840653"/>
            <a:ext cx="3406775" cy="1047750"/>
            <a:chOff x="3051" y="2558"/>
            <a:chExt cx="2146" cy="660"/>
          </a:xfrm>
        </p:grpSpPr>
        <p:sp>
          <p:nvSpPr>
            <p:cNvPr id="36" name="AutoShape 7">
              <a:extLst>
                <a:ext uri="{FF2B5EF4-FFF2-40B4-BE49-F238E27FC236}">
                  <a16:creationId xmlns:a16="http://schemas.microsoft.com/office/drawing/2014/main" id="{00248EC8-523D-B97D-B8DA-502257B1A1BC}"/>
                </a:ext>
              </a:extLst>
            </p:cNvPr>
            <p:cNvSpPr>
              <a:spLocks noChangeAspect="1" noChangeArrowheads="1" noTextEdit="1"/>
            </p:cNvSpPr>
            <p:nvPr/>
          </p:nvSpPr>
          <p:spPr bwMode="auto">
            <a:xfrm>
              <a:off x="3051" y="2558"/>
              <a:ext cx="2146"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4105" name="Picture 9">
              <a:extLst>
                <a:ext uri="{FF2B5EF4-FFF2-40B4-BE49-F238E27FC236}">
                  <a16:creationId xmlns:a16="http://schemas.microsoft.com/office/drawing/2014/main" id="{A73877FD-6F1A-486C-46CA-383C241CD4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1" y="2558"/>
              <a:ext cx="2147" cy="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 name="TextBox 37">
            <a:extLst>
              <a:ext uri="{FF2B5EF4-FFF2-40B4-BE49-F238E27FC236}">
                <a16:creationId xmlns:a16="http://schemas.microsoft.com/office/drawing/2014/main" id="{438C94D2-7251-CE4A-2C29-9952DE7E45C8}"/>
              </a:ext>
            </a:extLst>
          </p:cNvPr>
          <p:cNvSpPr txBox="1"/>
          <p:nvPr/>
        </p:nvSpPr>
        <p:spPr>
          <a:xfrm>
            <a:off x="1527826" y="2281813"/>
            <a:ext cx="5372706" cy="338554"/>
          </a:xfrm>
          <a:prstGeom prst="rect">
            <a:avLst/>
          </a:prstGeom>
          <a:noFill/>
        </p:spPr>
        <p:txBody>
          <a:bodyPr wrap="square">
            <a:spAutoFit/>
          </a:bodyPr>
          <a:lstStyle/>
          <a:p>
            <a:r>
              <a:rPr lang="en-US" sz="1600" b="1" i="0" u="none" strike="noStrike" baseline="0" dirty="0">
                <a:solidFill>
                  <a:srgbClr val="C00000"/>
                </a:solidFill>
                <a:latin typeface="Times New Roman" panose="02020603050405020304" pitchFamily="18" charset="0"/>
                <a:cs typeface="Times New Roman" panose="02020603050405020304" pitchFamily="18" charset="0"/>
              </a:rPr>
              <a:t>Fig. 2. PU spectrum usage pattern and predicted pattern.</a:t>
            </a:r>
            <a:endParaRPr lang="en-US" sz="1600" b="1" dirty="0">
              <a:solidFill>
                <a:srgbClr val="C00000"/>
              </a:solidFill>
              <a:latin typeface="Times New Roman" panose="02020603050405020304" pitchFamily="18" charset="0"/>
              <a:cs typeface="Times New Roman" panose="02020603050405020304" pitchFamily="18" charset="0"/>
            </a:endParaRPr>
          </a:p>
        </p:txBody>
      </p:sp>
      <p:sp>
        <p:nvSpPr>
          <p:cNvPr id="40" name="内容占位符 1">
            <a:extLst>
              <a:ext uri="{FF2B5EF4-FFF2-40B4-BE49-F238E27FC236}">
                <a16:creationId xmlns:a16="http://schemas.microsoft.com/office/drawing/2014/main" id="{1DBE7D6C-6806-2943-659F-CEA276FFD1AD}"/>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8</a:t>
            </a:r>
            <a:endParaRPr lang="zh-CN" altLang="en-US" sz="2000" dirty="0">
              <a:latin typeface="+mn-lt"/>
            </a:endParaRPr>
          </a:p>
        </p:txBody>
      </p:sp>
    </p:spTree>
    <p:extLst>
      <p:ext uri="{BB962C8B-B14F-4D97-AF65-F5344CB8AC3E}">
        <p14:creationId xmlns:p14="http://schemas.microsoft.com/office/powerpoint/2010/main" val="1915988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BD7EF-5C6D-D228-56BA-9353C5E6B3DA}"/>
            </a:ext>
          </a:extLst>
        </p:cNvPr>
        <p:cNvGrpSpPr/>
        <p:nvPr/>
      </p:nvGrpSpPr>
      <p:grpSpPr>
        <a:xfrm>
          <a:off x="0" y="0"/>
          <a:ext cx="0" cy="0"/>
          <a:chOff x="0" y="0"/>
          <a:chExt cx="0" cy="0"/>
        </a:xfrm>
      </p:grpSpPr>
      <p:sp>
        <p:nvSpPr>
          <p:cNvPr id="5" name="矩形 4">
            <a:extLst>
              <a:ext uri="{FF2B5EF4-FFF2-40B4-BE49-F238E27FC236}">
                <a16:creationId xmlns:a16="http://schemas.microsoft.com/office/drawing/2014/main" id="{6CC1482E-79B9-05C0-59C3-EC7C40E44F0D}"/>
              </a:ext>
            </a:extLst>
          </p:cNvPr>
          <p:cNvSpPr/>
          <p:nvPr/>
        </p:nvSpPr>
        <p:spPr>
          <a:xfrm>
            <a:off x="0" y="0"/>
            <a:ext cx="9144000" cy="792000"/>
          </a:xfrm>
          <a:prstGeom prst="rect">
            <a:avLst/>
          </a:prstGeom>
          <a:gradFill flip="none" rotWithShape="1">
            <a:gsLst>
              <a:gs pos="100000">
                <a:srgbClr val="104B8D"/>
              </a:gs>
              <a:gs pos="47000">
                <a:srgbClr val="2B6FAA"/>
              </a:gs>
              <a:gs pos="0">
                <a:srgbClr val="6FCBF2"/>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表格 6">
            <a:extLst>
              <a:ext uri="{FF2B5EF4-FFF2-40B4-BE49-F238E27FC236}">
                <a16:creationId xmlns:a16="http://schemas.microsoft.com/office/drawing/2014/main" id="{B80AE2D5-AD23-8AAF-6002-C673D34D62DB}"/>
              </a:ext>
            </a:extLst>
          </p:cNvPr>
          <p:cNvGraphicFramePr>
            <a:graphicFrameLocks noGrp="1"/>
          </p:cNvGraphicFramePr>
          <p:nvPr>
            <p:extLst>
              <p:ext uri="{D42A27DB-BD31-4B8C-83A1-F6EECF244321}">
                <p14:modId xmlns:p14="http://schemas.microsoft.com/office/powerpoint/2010/main" val="1562258989"/>
              </p:ext>
            </p:extLst>
          </p:nvPr>
        </p:nvGraphicFramePr>
        <p:xfrm>
          <a:off x="468000" y="0"/>
          <a:ext cx="8208000" cy="792000"/>
        </p:xfrm>
        <a:graphic>
          <a:graphicData uri="http://schemas.openxmlformats.org/drawingml/2006/table">
            <a:tbl>
              <a:tblPr firstRow="1" bandRow="1">
                <a:tableStyleId>{5C22544A-7EE6-4342-B048-85BDC9FD1C3A}</a:tableStyleId>
              </a:tblPr>
              <a:tblGrid>
                <a:gridCol w="432000">
                  <a:extLst>
                    <a:ext uri="{9D8B030D-6E8A-4147-A177-3AD203B41FA5}">
                      <a16:colId xmlns:a16="http://schemas.microsoft.com/office/drawing/2014/main" val="2833186340"/>
                    </a:ext>
                  </a:extLst>
                </a:gridCol>
                <a:gridCol w="1620000">
                  <a:extLst>
                    <a:ext uri="{9D8B030D-6E8A-4147-A177-3AD203B41FA5}">
                      <a16:colId xmlns:a16="http://schemas.microsoft.com/office/drawing/2014/main" val="4011489704"/>
                    </a:ext>
                  </a:extLst>
                </a:gridCol>
                <a:gridCol w="432000">
                  <a:extLst>
                    <a:ext uri="{9D8B030D-6E8A-4147-A177-3AD203B41FA5}">
                      <a16:colId xmlns:a16="http://schemas.microsoft.com/office/drawing/2014/main" val="1983361827"/>
                    </a:ext>
                  </a:extLst>
                </a:gridCol>
                <a:gridCol w="1620000">
                  <a:extLst>
                    <a:ext uri="{9D8B030D-6E8A-4147-A177-3AD203B41FA5}">
                      <a16:colId xmlns:a16="http://schemas.microsoft.com/office/drawing/2014/main" val="3572004426"/>
                    </a:ext>
                  </a:extLst>
                </a:gridCol>
                <a:gridCol w="432000">
                  <a:extLst>
                    <a:ext uri="{9D8B030D-6E8A-4147-A177-3AD203B41FA5}">
                      <a16:colId xmlns:a16="http://schemas.microsoft.com/office/drawing/2014/main" val="1194133424"/>
                    </a:ext>
                  </a:extLst>
                </a:gridCol>
                <a:gridCol w="1620000">
                  <a:extLst>
                    <a:ext uri="{9D8B030D-6E8A-4147-A177-3AD203B41FA5}">
                      <a16:colId xmlns:a16="http://schemas.microsoft.com/office/drawing/2014/main" val="2596747326"/>
                    </a:ext>
                  </a:extLst>
                </a:gridCol>
                <a:gridCol w="432000">
                  <a:extLst>
                    <a:ext uri="{9D8B030D-6E8A-4147-A177-3AD203B41FA5}">
                      <a16:colId xmlns:a16="http://schemas.microsoft.com/office/drawing/2014/main" val="2098451064"/>
                    </a:ext>
                  </a:extLst>
                </a:gridCol>
                <a:gridCol w="1620000">
                  <a:extLst>
                    <a:ext uri="{9D8B030D-6E8A-4147-A177-3AD203B41FA5}">
                      <a16:colId xmlns:a16="http://schemas.microsoft.com/office/drawing/2014/main" val="147871259"/>
                    </a:ext>
                  </a:extLst>
                </a:gridCol>
              </a:tblGrid>
              <a:tr h="792000">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dirty="0"/>
                        <a:t>MDP Problem Formulation</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en-US" altLang="zh-CN" dirty="0"/>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0736"/>
                  </a:ext>
                </a:extLst>
              </a:tr>
            </a:tbl>
          </a:graphicData>
        </a:graphic>
      </p:graphicFrame>
      <p:sp>
        <p:nvSpPr>
          <p:cNvPr id="9" name="等腰三角形 8">
            <a:extLst>
              <a:ext uri="{FF2B5EF4-FFF2-40B4-BE49-F238E27FC236}">
                <a16:creationId xmlns:a16="http://schemas.microsoft.com/office/drawing/2014/main" id="{0AB9F7A1-8AC7-D2C5-BDB1-DD0BF7AB60E9}"/>
              </a:ext>
            </a:extLst>
          </p:cNvPr>
          <p:cNvSpPr/>
          <p:nvPr/>
        </p:nvSpPr>
        <p:spPr>
          <a:xfrm rot="13528351">
            <a:off x="384412" y="215999"/>
            <a:ext cx="360000" cy="360000"/>
          </a:xfrm>
          <a:prstGeom prst="triangle">
            <a:avLst>
              <a:gd name="adj" fmla="val 0"/>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45091"/>
              </a:solidFill>
            </a:endParaRPr>
          </a:p>
        </p:txBody>
      </p:sp>
      <p:sp>
        <p:nvSpPr>
          <p:cNvPr id="3" name="TextBox 2">
            <a:extLst>
              <a:ext uri="{FF2B5EF4-FFF2-40B4-BE49-F238E27FC236}">
                <a16:creationId xmlns:a16="http://schemas.microsoft.com/office/drawing/2014/main" id="{31C20EB2-194E-5F1B-5CD7-A63791BCB16F}"/>
              </a:ext>
            </a:extLst>
          </p:cNvPr>
          <p:cNvSpPr txBox="1"/>
          <p:nvPr/>
        </p:nvSpPr>
        <p:spPr>
          <a:xfrm>
            <a:off x="468000" y="1007877"/>
            <a:ext cx="8208000" cy="830997"/>
          </a:xfrm>
          <a:prstGeom prst="rect">
            <a:avLst/>
          </a:prstGeom>
          <a:noFill/>
        </p:spPr>
        <p:txBody>
          <a:bodyPr wrap="square">
            <a:spAutoFit/>
          </a:bodyPr>
          <a:lstStyle/>
          <a:p>
            <a:endParaRPr lang="en-US" altLang="en-US" sz="1600" dirty="0">
              <a:latin typeface="Times New Roman" panose="02020603050405020304" pitchFamily="18" charset="0"/>
              <a:cs typeface="Times New Roman" panose="02020603050405020304" pitchFamily="18" charset="0"/>
            </a:endParaRPr>
          </a:p>
          <a:p>
            <a:pPr algn="l"/>
            <a:endParaRPr lang="en-US" sz="1600" b="0" i="0" u="none" strike="noStrike" baseline="0" dirty="0">
              <a:latin typeface="Times New Roman" panose="02020603050405020304" pitchFamily="18" charset="0"/>
              <a:cs typeface="Times New Roman" panose="02020603050405020304" pitchFamily="18" charset="0"/>
            </a:endParaRPr>
          </a:p>
          <a:p>
            <a:pPr algn="l"/>
            <a:endParaRPr lang="en-US" sz="1600" dirty="0">
              <a:latin typeface="Times New Roman" panose="02020603050405020304" pitchFamily="18" charset="0"/>
              <a:cs typeface="Times New Roman" panose="02020603050405020304" pitchFamily="18" charset="0"/>
            </a:endParaRPr>
          </a:p>
        </p:txBody>
      </p:sp>
      <p:grpSp>
        <p:nvGrpSpPr>
          <p:cNvPr id="6" name="Group 4">
            <a:extLst>
              <a:ext uri="{FF2B5EF4-FFF2-40B4-BE49-F238E27FC236}">
                <a16:creationId xmlns:a16="http://schemas.microsoft.com/office/drawing/2014/main" id="{BBDE04F1-CB9A-045F-B97D-5039B4C21209}"/>
              </a:ext>
            </a:extLst>
          </p:cNvPr>
          <p:cNvGrpSpPr>
            <a:grpSpLocks noChangeAspect="1"/>
          </p:cNvGrpSpPr>
          <p:nvPr/>
        </p:nvGrpSpPr>
        <p:grpSpPr bwMode="auto">
          <a:xfrm>
            <a:off x="4953423" y="1007877"/>
            <a:ext cx="3867554" cy="1302614"/>
            <a:chOff x="0" y="650"/>
            <a:chExt cx="5760" cy="1940"/>
          </a:xfrm>
        </p:grpSpPr>
        <p:sp>
          <p:nvSpPr>
            <p:cNvPr id="8" name="AutoShape 3">
              <a:extLst>
                <a:ext uri="{FF2B5EF4-FFF2-40B4-BE49-F238E27FC236}">
                  <a16:creationId xmlns:a16="http://schemas.microsoft.com/office/drawing/2014/main" id="{112F1AC7-8B2A-8A93-442F-FB21CEABFB70}"/>
                </a:ext>
              </a:extLst>
            </p:cNvPr>
            <p:cNvSpPr>
              <a:spLocks noChangeAspect="1" noChangeArrowheads="1" noTextEdit="1"/>
            </p:cNvSpPr>
            <p:nvPr/>
          </p:nvSpPr>
          <p:spPr bwMode="auto">
            <a:xfrm>
              <a:off x="0" y="650"/>
              <a:ext cx="5760" cy="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5125" name="Picture 5">
              <a:extLst>
                <a:ext uri="{FF2B5EF4-FFF2-40B4-BE49-F238E27FC236}">
                  <a16:creationId xmlns:a16="http://schemas.microsoft.com/office/drawing/2014/main" id="{A36B3AA3-B8FF-AEC7-259D-15473AD82B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50"/>
              <a:ext cx="5762" cy="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8">
            <a:extLst>
              <a:ext uri="{FF2B5EF4-FFF2-40B4-BE49-F238E27FC236}">
                <a16:creationId xmlns:a16="http://schemas.microsoft.com/office/drawing/2014/main" id="{339DEE07-4BFA-90AB-198E-4F0E40E18094}"/>
              </a:ext>
            </a:extLst>
          </p:cNvPr>
          <p:cNvGrpSpPr>
            <a:grpSpLocks noChangeAspect="1"/>
          </p:cNvGrpSpPr>
          <p:nvPr/>
        </p:nvGrpSpPr>
        <p:grpSpPr bwMode="auto">
          <a:xfrm>
            <a:off x="222727" y="1007877"/>
            <a:ext cx="4349273" cy="3998764"/>
            <a:chOff x="158" y="161"/>
            <a:chExt cx="3524" cy="3240"/>
          </a:xfrm>
        </p:grpSpPr>
        <p:sp>
          <p:nvSpPr>
            <p:cNvPr id="15" name="AutoShape 7">
              <a:extLst>
                <a:ext uri="{FF2B5EF4-FFF2-40B4-BE49-F238E27FC236}">
                  <a16:creationId xmlns:a16="http://schemas.microsoft.com/office/drawing/2014/main" id="{D2E73F28-C7FA-0821-D479-16B86C277522}"/>
                </a:ext>
              </a:extLst>
            </p:cNvPr>
            <p:cNvSpPr>
              <a:spLocks noChangeAspect="1" noChangeArrowheads="1" noTextEdit="1"/>
            </p:cNvSpPr>
            <p:nvPr/>
          </p:nvSpPr>
          <p:spPr bwMode="auto">
            <a:xfrm>
              <a:off x="158" y="161"/>
              <a:ext cx="3524" cy="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5129" name="Picture 9">
              <a:extLst>
                <a:ext uri="{FF2B5EF4-FFF2-40B4-BE49-F238E27FC236}">
                  <a16:creationId xmlns:a16="http://schemas.microsoft.com/office/drawing/2014/main" id="{BB4A48EA-0A8D-AF59-0A63-A94D11452F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 y="161"/>
              <a:ext cx="3525" cy="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6">
            <a:extLst>
              <a:ext uri="{FF2B5EF4-FFF2-40B4-BE49-F238E27FC236}">
                <a16:creationId xmlns:a16="http://schemas.microsoft.com/office/drawing/2014/main" id="{64756D59-02A9-63A5-50B2-176864605160}"/>
              </a:ext>
            </a:extLst>
          </p:cNvPr>
          <p:cNvSpPr txBox="1"/>
          <p:nvPr/>
        </p:nvSpPr>
        <p:spPr>
          <a:xfrm>
            <a:off x="4711947" y="2713706"/>
            <a:ext cx="4350506" cy="2292935"/>
          </a:xfrm>
          <a:prstGeom prst="rect">
            <a:avLst/>
          </a:prstGeom>
          <a:noFill/>
        </p:spPr>
        <p:txBody>
          <a:bodyPr wrap="square">
            <a:spAutoFit/>
          </a:bodyPr>
          <a:lstStyle/>
          <a:p>
            <a:pPr marL="285750" indent="-285750" algn="l">
              <a:buFont typeface="Wingdings" panose="05000000000000000000" pitchFamily="2" charset="2"/>
              <a:buChar char="q"/>
            </a:pPr>
            <a:r>
              <a:rPr lang="en-US" sz="1300" b="0" i="0" u="none" strike="noStrike" baseline="0" dirty="0">
                <a:latin typeface="Times New Roman" panose="02020603050405020304" pitchFamily="18" charset="0"/>
                <a:cs typeface="Times New Roman" panose="02020603050405020304" pitchFamily="18" charset="0"/>
              </a:rPr>
              <a:t>The main objective is to determine the optimal value of device transmit power PD that </a:t>
            </a:r>
            <a:r>
              <a:rPr lang="en-US" sz="1300" b="1" i="0" u="none" strike="noStrike" baseline="0" dirty="0">
                <a:latin typeface="Times New Roman" panose="02020603050405020304" pitchFamily="18" charset="0"/>
                <a:cs typeface="Times New Roman" panose="02020603050405020304" pitchFamily="18" charset="0"/>
              </a:rPr>
              <a:t>maximizes</a:t>
            </a:r>
            <a:r>
              <a:rPr lang="en-US" sz="1300" b="0" i="0" u="none" strike="noStrike" baseline="0" dirty="0">
                <a:latin typeface="Times New Roman" panose="02020603050405020304" pitchFamily="18" charset="0"/>
                <a:cs typeface="Times New Roman" panose="02020603050405020304" pitchFamily="18" charset="0"/>
              </a:rPr>
              <a:t> the </a:t>
            </a:r>
            <a:r>
              <a:rPr lang="en-US" sz="1300" b="1" i="0" u="none" strike="noStrike" baseline="0" dirty="0">
                <a:latin typeface="Times New Roman" panose="02020603050405020304" pitchFamily="18" charset="0"/>
                <a:cs typeface="Times New Roman" panose="02020603050405020304" pitchFamily="18" charset="0"/>
              </a:rPr>
              <a:t>system EE </a:t>
            </a:r>
            <a:r>
              <a:rPr lang="en-US" sz="1300" b="0" i="0" u="none" strike="noStrike" baseline="0" dirty="0">
                <a:latin typeface="Times New Roman" panose="02020603050405020304" pitchFamily="18" charset="0"/>
                <a:cs typeface="Times New Roman" panose="02020603050405020304" pitchFamily="18" charset="0"/>
              </a:rPr>
              <a:t>by </a:t>
            </a:r>
            <a:r>
              <a:rPr lang="en-US" sz="1300" b="1" i="0" u="none" strike="noStrike" baseline="0" dirty="0">
                <a:latin typeface="Times New Roman" panose="02020603050405020304" pitchFamily="18" charset="0"/>
                <a:cs typeface="Times New Roman" panose="02020603050405020304" pitchFamily="18" charset="0"/>
              </a:rPr>
              <a:t>accurately predicting the PU state at each time slot while satisfying the above constraints</a:t>
            </a:r>
            <a:r>
              <a:rPr lang="en-US" sz="1300" b="0" i="0" u="none" strike="noStrike" baseline="0" dirty="0">
                <a:latin typeface="Times New Roman" panose="02020603050405020304" pitchFamily="18" charset="0"/>
                <a:cs typeface="Times New Roman" panose="02020603050405020304" pitchFamily="18" charset="0"/>
              </a:rPr>
              <a:t>. </a:t>
            </a:r>
          </a:p>
          <a:p>
            <a:pPr marL="285750" indent="-285750" algn="l">
              <a:buFont typeface="Wingdings" panose="05000000000000000000" pitchFamily="2" charset="2"/>
              <a:buChar char="q"/>
            </a:pPr>
            <a:r>
              <a:rPr lang="en-US" sz="1300" b="0" i="0" u="none" strike="noStrike" baseline="0" dirty="0">
                <a:latin typeface="Times New Roman" panose="02020603050405020304" pitchFamily="18" charset="0"/>
                <a:cs typeface="Times New Roman" panose="02020603050405020304" pitchFamily="18" charset="0"/>
              </a:rPr>
              <a:t>A Markov chain model is employed to characterize the PU activity, following the Markov property </a:t>
            </a:r>
            <a:r>
              <a:rPr lang="en-US" sz="1300" b="1" i="0" u="none" strike="noStrike" baseline="0" dirty="0">
                <a:latin typeface="Times New Roman" panose="02020603050405020304" pitchFamily="18" charset="0"/>
                <a:cs typeface="Times New Roman" panose="02020603050405020304" pitchFamily="18" charset="0"/>
              </a:rPr>
              <a:t>with state–transition probabilities p00, p01, p11, and p10</a:t>
            </a:r>
            <a:r>
              <a:rPr lang="en-US" sz="1300" b="0" i="0" u="none" strike="noStrike" baseline="0" dirty="0">
                <a:latin typeface="Times New Roman" panose="02020603050405020304" pitchFamily="18" charset="0"/>
                <a:cs typeface="Times New Roman" panose="02020603050405020304" pitchFamily="18" charset="0"/>
              </a:rPr>
              <a:t>, as shown in </a:t>
            </a:r>
            <a:r>
              <a:rPr lang="en-US" sz="1300" b="1" i="0" u="none" strike="noStrike" baseline="0" dirty="0">
                <a:latin typeface="Times New Roman" panose="02020603050405020304" pitchFamily="18" charset="0"/>
                <a:cs typeface="Times New Roman" panose="02020603050405020304" pitchFamily="18" charset="0"/>
              </a:rPr>
              <a:t>Fig. 3. </a:t>
            </a:r>
          </a:p>
          <a:p>
            <a:pPr marL="285750" indent="-285750" algn="l">
              <a:buFont typeface="Wingdings" panose="05000000000000000000" pitchFamily="2" charset="2"/>
              <a:buChar char="q"/>
            </a:pPr>
            <a:r>
              <a:rPr lang="en-US" sz="1300" b="0" i="0" u="none" strike="noStrike" baseline="0" dirty="0">
                <a:latin typeface="Times New Roman" panose="02020603050405020304" pitchFamily="18" charset="0"/>
                <a:cs typeface="Times New Roman" panose="02020603050405020304" pitchFamily="18" charset="0"/>
              </a:rPr>
              <a:t>Here, </a:t>
            </a:r>
            <a:r>
              <a:rPr lang="en-US" sz="1300" b="1" i="0" u="none" strike="noStrike" baseline="0" dirty="0">
                <a:latin typeface="Times New Roman" panose="02020603050405020304" pitchFamily="18" charset="0"/>
                <a:cs typeface="Times New Roman" panose="02020603050405020304" pitchFamily="18" charset="0"/>
              </a:rPr>
              <a:t>state 0 </a:t>
            </a:r>
            <a:r>
              <a:rPr lang="en-US" sz="1300" b="0" i="0" u="none" strike="noStrike" baseline="0" dirty="0">
                <a:latin typeface="Times New Roman" panose="02020603050405020304" pitchFamily="18" charset="0"/>
                <a:cs typeface="Times New Roman" panose="02020603050405020304" pitchFamily="18" charset="0"/>
              </a:rPr>
              <a:t>denotes that the channel is </a:t>
            </a:r>
            <a:r>
              <a:rPr lang="en-US" sz="1300" b="1" i="0" u="none" strike="noStrike" baseline="0" dirty="0">
                <a:latin typeface="Times New Roman" panose="02020603050405020304" pitchFamily="18" charset="0"/>
                <a:cs typeface="Times New Roman" panose="02020603050405020304" pitchFamily="18" charset="0"/>
              </a:rPr>
              <a:t>currently idle </a:t>
            </a:r>
            <a:r>
              <a:rPr lang="en-US" sz="1300" b="0" i="0" u="none" strike="noStrike" baseline="0" dirty="0">
                <a:latin typeface="Times New Roman" panose="02020603050405020304" pitchFamily="18" charset="0"/>
                <a:cs typeface="Times New Roman" panose="02020603050405020304" pitchFamily="18" charset="0"/>
              </a:rPr>
              <a:t>(i.e., not accessed by the PU), whereas </a:t>
            </a:r>
            <a:r>
              <a:rPr lang="en-US" sz="1300" b="1" i="0" u="none" strike="noStrike" baseline="0" dirty="0">
                <a:latin typeface="Times New Roman" panose="02020603050405020304" pitchFamily="18" charset="0"/>
                <a:cs typeface="Times New Roman" panose="02020603050405020304" pitchFamily="18" charset="0"/>
              </a:rPr>
              <a:t>state 1</a:t>
            </a:r>
            <a:r>
              <a:rPr lang="en-US" sz="1300" b="0" i="0" u="none" strike="noStrike" baseline="0" dirty="0">
                <a:latin typeface="Times New Roman" panose="02020603050405020304" pitchFamily="18" charset="0"/>
                <a:cs typeface="Times New Roman" panose="02020603050405020304" pitchFamily="18" charset="0"/>
              </a:rPr>
              <a:t> denotes that the channel is </a:t>
            </a:r>
            <a:r>
              <a:rPr lang="en-US" sz="1300" b="1" i="0" u="none" strike="noStrike" baseline="0" dirty="0">
                <a:latin typeface="Times New Roman" panose="02020603050405020304" pitchFamily="18" charset="0"/>
                <a:cs typeface="Times New Roman" panose="02020603050405020304" pitchFamily="18" charset="0"/>
              </a:rPr>
              <a:t>occupied by the PU</a:t>
            </a:r>
            <a:r>
              <a:rPr lang="en-US" sz="1300" b="0" i="0" u="none" strike="noStrike" baseline="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DC73941E-8B48-EFA9-761C-1724390F127B}"/>
              </a:ext>
            </a:extLst>
          </p:cNvPr>
          <p:cNvSpPr txBox="1"/>
          <p:nvPr/>
        </p:nvSpPr>
        <p:spPr>
          <a:xfrm>
            <a:off x="5249779" y="2347326"/>
            <a:ext cx="3671494" cy="307777"/>
          </a:xfrm>
          <a:prstGeom prst="rect">
            <a:avLst/>
          </a:prstGeom>
          <a:noFill/>
        </p:spPr>
        <p:txBody>
          <a:bodyPr wrap="square">
            <a:spAutoFit/>
          </a:bodyPr>
          <a:lstStyle/>
          <a:p>
            <a:r>
              <a:rPr lang="en-US" sz="1400" b="1" i="0" u="none" strike="noStrike" baseline="0" dirty="0">
                <a:solidFill>
                  <a:srgbClr val="C00000"/>
                </a:solidFill>
                <a:latin typeface="Times New Roman" panose="02020603050405020304" pitchFamily="18" charset="0"/>
                <a:cs typeface="Times New Roman" panose="02020603050405020304" pitchFamily="18" charset="0"/>
              </a:rPr>
              <a:t>Fig. </a:t>
            </a:r>
            <a:r>
              <a:rPr lang="en-US" sz="1400" b="1" dirty="0">
                <a:solidFill>
                  <a:srgbClr val="C00000"/>
                </a:solidFill>
                <a:latin typeface="Times New Roman" panose="02020603050405020304" pitchFamily="18" charset="0"/>
                <a:cs typeface="Times New Roman" panose="02020603050405020304" pitchFamily="18" charset="0"/>
              </a:rPr>
              <a:t>3</a:t>
            </a:r>
            <a:r>
              <a:rPr lang="en-US" sz="1400" b="1" i="0" u="none" strike="noStrike" baseline="0" dirty="0">
                <a:solidFill>
                  <a:srgbClr val="C00000"/>
                </a:solidFill>
                <a:latin typeface="Times New Roman" panose="02020603050405020304" pitchFamily="18" charset="0"/>
                <a:cs typeface="Times New Roman" panose="02020603050405020304" pitchFamily="18" charset="0"/>
              </a:rPr>
              <a:t> Markov Channel Model of PU</a:t>
            </a:r>
            <a:endParaRPr lang="en-US" sz="1400" b="1" dirty="0">
              <a:solidFill>
                <a:srgbClr val="C00000"/>
              </a:solidFill>
              <a:latin typeface="Times New Roman" panose="02020603050405020304" pitchFamily="18" charset="0"/>
              <a:cs typeface="Times New Roman" panose="02020603050405020304" pitchFamily="18" charset="0"/>
            </a:endParaRPr>
          </a:p>
        </p:txBody>
      </p:sp>
      <p:sp>
        <p:nvSpPr>
          <p:cNvPr id="19" name="内容占位符 1">
            <a:extLst>
              <a:ext uri="{FF2B5EF4-FFF2-40B4-BE49-F238E27FC236}">
                <a16:creationId xmlns:a16="http://schemas.microsoft.com/office/drawing/2014/main" id="{2DAADE1C-7EC3-0532-03DC-C47D4F36D1AD}"/>
              </a:ext>
            </a:extLst>
          </p:cNvPr>
          <p:cNvSpPr txBox="1">
            <a:spLocks/>
          </p:cNvSpPr>
          <p:nvPr/>
        </p:nvSpPr>
        <p:spPr>
          <a:xfrm>
            <a:off x="7448517" y="295748"/>
            <a:ext cx="2454965" cy="531744"/>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sz="3200" b="1" kern="1200">
                <a:solidFill>
                  <a:schemeClr val="tx1"/>
                </a:solidFill>
                <a:latin typeface="+mj-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ltLang="zh-CN" sz="2000" dirty="0">
                <a:latin typeface="+mn-lt"/>
              </a:rPr>
              <a:t>Slide 9</a:t>
            </a:r>
            <a:endParaRPr lang="zh-CN" altLang="en-US" sz="2000" dirty="0">
              <a:latin typeface="+mn-lt"/>
            </a:endParaRPr>
          </a:p>
        </p:txBody>
      </p:sp>
    </p:spTree>
    <p:extLst>
      <p:ext uri="{BB962C8B-B14F-4D97-AF65-F5344CB8AC3E}">
        <p14:creationId xmlns:p14="http://schemas.microsoft.com/office/powerpoint/2010/main" val="1931269151"/>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alibri"/>
        <a:ea typeface="Calibri"/>
        <a:cs typeface=""/>
      </a:majorFont>
      <a:minorFont>
        <a:latin typeface="Calibri"/>
        <a:ea typeface="Calibr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955</TotalTime>
  <Words>2183</Words>
  <Application>Microsoft Office PowerPoint</Application>
  <PresentationFormat>On-screen Show (16:9)</PresentationFormat>
  <Paragraphs>143</Paragraphs>
  <Slides>18</Slides>
  <Notes>0</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18</vt:i4>
      </vt:variant>
    </vt:vector>
  </HeadingPairs>
  <TitlesOfParts>
    <vt:vector size="34" baseType="lpstr">
      <vt:lpstr>等线</vt:lpstr>
      <vt:lpstr>等线 Light</vt:lpstr>
      <vt:lpstr>Adobe Gothic Std B</vt:lpstr>
      <vt:lpstr>Arial</vt:lpstr>
      <vt:lpstr>Calibri</vt:lpstr>
      <vt:lpstr>Calibri Light</vt:lpstr>
      <vt:lpstr>Cambria Math</vt:lpstr>
      <vt:lpstr>Times New Roman</vt:lpstr>
      <vt:lpstr>Wingdings</vt:lpstr>
      <vt:lpstr>Wingdings 3</vt:lpstr>
      <vt:lpstr>Office 主题​​</vt:lpstr>
      <vt:lpstr>3_自定义设计方案</vt:lpstr>
      <vt:lpstr>2_自定义设计方案</vt:lpstr>
      <vt:lpstr>1_自定义设计方案</vt:lpstr>
      <vt:lpstr>自定义设计方案</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ASIANComNet 2025 Slide Template Guidelines</dc:title>
  <dc:creator>Administrator</dc:creator>
  <cp:lastModifiedBy>Avik Banerjee</cp:lastModifiedBy>
  <cp:revision>23</cp:revision>
  <dcterms:created xsi:type="dcterms:W3CDTF">2025-12-01T03:21:34Z</dcterms:created>
  <dcterms:modified xsi:type="dcterms:W3CDTF">2025-12-26T11:21:31Z</dcterms:modified>
</cp:coreProperties>
</file>